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91" r:id="rId5"/>
    <p:sldId id="279" r:id="rId6"/>
    <p:sldId id="280" r:id="rId7"/>
    <p:sldId id="507" r:id="rId8"/>
    <p:sldId id="508" r:id="rId9"/>
    <p:sldId id="509" r:id="rId10"/>
    <p:sldId id="510" r:id="rId11"/>
    <p:sldId id="511" r:id="rId12"/>
    <p:sldId id="526" r:id="rId13"/>
    <p:sldId id="514" r:id="rId14"/>
    <p:sldId id="512" r:id="rId15"/>
    <p:sldId id="515" r:id="rId16"/>
    <p:sldId id="516" r:id="rId17"/>
    <p:sldId id="513" r:id="rId18"/>
    <p:sldId id="517" r:id="rId19"/>
    <p:sldId id="518" r:id="rId20"/>
    <p:sldId id="519" r:id="rId21"/>
    <p:sldId id="520" r:id="rId22"/>
    <p:sldId id="523" r:id="rId23"/>
    <p:sldId id="522" r:id="rId24"/>
    <p:sldId id="521" r:id="rId25"/>
    <p:sldId id="525" r:id="rId26"/>
    <p:sldId id="524" r:id="rId27"/>
    <p:sldId id="276"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5CE"/>
    <a:srgbClr val="28AF8A"/>
    <a:srgbClr val="FFFFFE"/>
    <a:srgbClr val="FFFEFF"/>
    <a:srgbClr val="FEFFFF"/>
    <a:srgbClr val="FFFFFF"/>
    <a:srgbClr val="473F30"/>
    <a:srgbClr val="AFCA15"/>
    <a:srgbClr val="E52B51"/>
    <a:srgbClr val="E888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E6BCC-E37D-024E-FBE5-E16FE2F96247}" v="12" dt="2022-12-13T16:15:39.831"/>
    <p1510:client id="{AF2022B6-6BF6-F8DB-13FB-2396054362C9}" v="4" dt="2022-12-13T13:24:27.488"/>
    <p1510:client id="{BFED9898-BBF4-4CF7-80D0-489364F41127}" v="16" dt="2022-12-14T09:29:28.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66" autoAdjust="0"/>
  </p:normalViewPr>
  <p:slideViewPr>
    <p:cSldViewPr snapToGrid="0">
      <p:cViewPr varScale="1">
        <p:scale>
          <a:sx n="59" d="100"/>
          <a:sy n="59" d="100"/>
        </p:scale>
        <p:origin x="21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92E0E-BE89-41A3-B25C-E46941A6DFCE}" type="datetimeFigureOut">
              <a:rPr lang="nl-BE" smtClean="0"/>
              <a:t>15/02/2023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F59E-7B8D-4735-9CD3-3995AD795B12}" type="slidenum">
              <a:rPr lang="nl-BE" smtClean="0"/>
              <a:t>‹nr.›</a:t>
            </a:fld>
            <a:endParaRPr lang="nl-BE"/>
          </a:p>
        </p:txBody>
      </p:sp>
    </p:spTree>
    <p:extLst>
      <p:ext uri="{BB962C8B-B14F-4D97-AF65-F5344CB8AC3E}">
        <p14:creationId xmlns:p14="http://schemas.microsoft.com/office/powerpoint/2010/main" val="363333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l.askmeproject.com/lifestyle/kunst-en-cultuur/10-coole-dingen-gemaakt-van-kart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ampeermeneer.nl/kartonnen-tent-kart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lsberg.com/en/green-fibre-bott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porza.be/nl/2020/01/09/olympische-atleten-slapen-in-tokio-op-kartonnen-bedd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itvaartverzekeringwijzer.net/doodskist/kartonnen-doodskis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itvaartvlaanderen.be/kartonnen-doodskist-internet-vol-foute-informati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8</a:t>
            </a:fld>
            <a:endParaRPr lang="nl-BE"/>
          </a:p>
        </p:txBody>
      </p:sp>
    </p:spTree>
    <p:extLst>
      <p:ext uri="{BB962C8B-B14F-4D97-AF65-F5344CB8AC3E}">
        <p14:creationId xmlns:p14="http://schemas.microsoft.com/office/powerpoint/2010/main" val="210416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Verdana" panose="020B0604030504040204" pitchFamily="34" charset="0"/>
              </a:rPr>
              <a:t>Room in a box is een interessant concept dat studenten in het bijzonder aanspreekt. Het kan in minder dan 30 minuten worden gemonteerd en gedemonteerd en er is geen gereedschap voor nodig. De doos bevat alle basics, zoals een bureau, een stoel, een </a:t>
            </a:r>
            <a:r>
              <a:rPr lang="nl-NL" b="0" i="0" dirty="0" err="1">
                <a:solidFill>
                  <a:srgbClr val="222222"/>
                </a:solidFill>
                <a:effectLst/>
                <a:latin typeface="Verdana" panose="020B0604030504040204" pitchFamily="34" charset="0"/>
              </a:rPr>
              <a:t>bedframe</a:t>
            </a:r>
            <a:r>
              <a:rPr lang="nl-NL" b="0" i="0" dirty="0">
                <a:solidFill>
                  <a:srgbClr val="222222"/>
                </a:solidFill>
                <a:effectLst/>
                <a:latin typeface="Verdana" panose="020B0604030504040204" pitchFamily="34" charset="0"/>
              </a:rPr>
              <a:t>, een dressoir en een prullenbak. Het is nog nooit zo eenvoudig geweest om van de ene plaats naar de andere te gaan.</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19</a:t>
            </a:fld>
            <a:endParaRPr lang="nl-BE"/>
          </a:p>
        </p:txBody>
      </p:sp>
    </p:spTree>
    <p:extLst>
      <p:ext uri="{BB962C8B-B14F-4D97-AF65-F5344CB8AC3E}">
        <p14:creationId xmlns:p14="http://schemas.microsoft.com/office/powerpoint/2010/main" val="22995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Verdana" panose="020B0604030504040204" pitchFamily="34" charset="0"/>
              </a:rPr>
              <a:t>Maar kartonnen meubels zijn niet alleen voor studenten. Karton Group is een bedrijf dat veel interessante kartonnen meubels ontwerpt voor slaapkamers, kantoren en eetzalen. Ze zijn allemaal plat verpakt, gerecycled en recyclebaar. Het bedrijf biedt stukken zoals het </a:t>
            </a:r>
            <a:r>
              <a:rPr lang="nl-NL" b="0" i="0" dirty="0" err="1">
                <a:solidFill>
                  <a:srgbClr val="222222"/>
                </a:solidFill>
                <a:effectLst/>
                <a:latin typeface="Verdana" panose="020B0604030504040204" pitchFamily="34" charset="0"/>
              </a:rPr>
              <a:t>Paperpedic</a:t>
            </a:r>
            <a:r>
              <a:rPr lang="nl-NL" b="0" i="0" dirty="0">
                <a:solidFill>
                  <a:srgbClr val="222222"/>
                </a:solidFill>
                <a:effectLst/>
                <a:latin typeface="Verdana" panose="020B0604030504040204" pitchFamily="34" charset="0"/>
              </a:rPr>
              <a:t>-bed met ingebouwde opbergladen, de voorzitterstafel of de salontafel van </a:t>
            </a:r>
            <a:r>
              <a:rPr lang="nl-NL" b="0" i="0" dirty="0" err="1">
                <a:solidFill>
                  <a:srgbClr val="222222"/>
                </a:solidFill>
                <a:effectLst/>
                <a:latin typeface="Verdana" panose="020B0604030504040204" pitchFamily="34" charset="0"/>
              </a:rPr>
              <a:t>Barista</a:t>
            </a:r>
            <a:r>
              <a:rPr lang="nl-NL" b="0" i="0" dirty="0">
                <a:solidFill>
                  <a:srgbClr val="222222"/>
                </a:solidFill>
                <a:effectLst/>
                <a:latin typeface="Verdana" panose="020B0604030504040204" pitchFamily="34" charset="0"/>
              </a:rPr>
              <a:t>.</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20</a:t>
            </a:fld>
            <a:endParaRPr lang="nl-BE"/>
          </a:p>
        </p:txBody>
      </p:sp>
    </p:spTree>
    <p:extLst>
      <p:ext uri="{BB962C8B-B14F-4D97-AF65-F5344CB8AC3E}">
        <p14:creationId xmlns:p14="http://schemas.microsoft.com/office/powerpoint/2010/main" val="417711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222222"/>
                </a:solidFill>
                <a:effectLst/>
                <a:latin typeface="Verdana" panose="020B0604030504040204" pitchFamily="34" charset="0"/>
              </a:rPr>
              <a:t>Aesop</a:t>
            </a:r>
            <a:r>
              <a:rPr lang="nl-NL" b="0" i="0" dirty="0">
                <a:solidFill>
                  <a:srgbClr val="222222"/>
                </a:solidFill>
                <a:effectLst/>
                <a:latin typeface="Verdana" panose="020B0604030504040204" pitchFamily="34" charset="0"/>
              </a:rPr>
              <a:t> DTLA was een project van Brooks + </a:t>
            </a:r>
            <a:r>
              <a:rPr lang="nl-NL" b="0" i="0" dirty="0" err="1">
                <a:solidFill>
                  <a:srgbClr val="222222"/>
                </a:solidFill>
                <a:effectLst/>
                <a:latin typeface="Verdana" panose="020B0604030504040204" pitchFamily="34" charset="0"/>
              </a:rPr>
              <a:t>Scarpa</a:t>
            </a:r>
            <a:r>
              <a:rPr lang="nl-NL" b="0" i="0" dirty="0">
                <a:solidFill>
                  <a:srgbClr val="222222"/>
                </a:solidFill>
                <a:effectLst/>
                <a:latin typeface="Verdana" panose="020B0604030504040204" pitchFamily="34" charset="0"/>
              </a:rPr>
              <a:t>, gevestigd in het historische theaterdistrict van Los Angeles. Het team gebruikte talrijke  "ronde kartonnen buizen en creëerde scheidingswanden voor de ruimte evenals vele andere functies. De originele betonnen vloeren zijn bewaard gebleven en gezien de context past de combinatie van materialen en stijlen prachtig bij de locatie.</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21</a:t>
            </a:fld>
            <a:endParaRPr lang="nl-BE"/>
          </a:p>
        </p:txBody>
      </p:sp>
    </p:spTree>
    <p:extLst>
      <p:ext uri="{BB962C8B-B14F-4D97-AF65-F5344CB8AC3E}">
        <p14:creationId xmlns:p14="http://schemas.microsoft.com/office/powerpoint/2010/main" val="291496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Papieren paletten zijn lichter en volledig gemaakt uit </a:t>
            </a:r>
            <a:r>
              <a:rPr lang="nl-BE" sz="1200"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recycleerbaar</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materiaal – dus geen nagels, lijm of splinters – maar zijn toch even sterk als de traditionele paletten</a:t>
            </a:r>
            <a:r>
              <a:rPr lang="nl-BE" sz="1200" baseline="300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aseline="30000" dirty="0">
              <a:solidFill>
                <a:srgbClr val="70707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30000" dirty="0">
                <a:solidFill>
                  <a:srgbClr val="707070"/>
                </a:solidFill>
                <a:effectLst/>
                <a:latin typeface="Arial" panose="020B0604020202020204" pitchFamily="34" charset="0"/>
                <a:ea typeface="Calibri" panose="020F0502020204030204" pitchFamily="34" charset="0"/>
                <a:cs typeface="Times New Roman" panose="02020603050405020304" pitchFamily="18" charset="0"/>
              </a:rPr>
              <a:t>Bron: </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CEPI. (2015). </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nl-BE" sz="1200" i="1"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age</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of fiber.</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Brussel, België: CEPI.</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22</a:t>
            </a:fld>
            <a:endParaRPr lang="nl-BE"/>
          </a:p>
        </p:txBody>
      </p:sp>
    </p:spTree>
    <p:extLst>
      <p:ext uri="{BB962C8B-B14F-4D97-AF65-F5344CB8AC3E}">
        <p14:creationId xmlns:p14="http://schemas.microsoft.com/office/powerpoint/2010/main" val="133469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33333"/>
                </a:solidFill>
                <a:effectLst/>
                <a:latin typeface="Roboto"/>
                <a:ea typeface="Roboto"/>
                <a:cs typeface="Roboto"/>
              </a:rPr>
              <a:t>Lexus UK onthulde onlangs een bestuurbare elektrische auto van karton. (Opmerking: </a:t>
            </a:r>
            <a:r>
              <a:rPr lang="nl-NL">
                <a:solidFill>
                  <a:srgbClr val="333333"/>
                </a:solidFill>
                <a:latin typeface="Roboto"/>
                <a:ea typeface="Roboto"/>
                <a:cs typeface="Roboto"/>
              </a:rPr>
              <a:t>rijdt best </a:t>
            </a:r>
            <a:r>
              <a:rPr lang="nl-NL" b="0" i="0">
                <a:solidFill>
                  <a:srgbClr val="333333"/>
                </a:solidFill>
                <a:effectLst/>
                <a:latin typeface="Roboto"/>
                <a:ea typeface="Roboto"/>
                <a:cs typeface="Roboto"/>
              </a:rPr>
              <a:t>alleen</a:t>
            </a:r>
            <a:r>
              <a:rPr lang="nl-NL">
                <a:solidFill>
                  <a:srgbClr val="333333"/>
                </a:solidFill>
                <a:latin typeface="Roboto"/>
                <a:ea typeface="Roboto"/>
                <a:cs typeface="Roboto"/>
              </a:rPr>
              <a:t> </a:t>
            </a:r>
            <a:r>
              <a:rPr lang="nl-NL" b="0" i="0">
                <a:solidFill>
                  <a:srgbClr val="333333"/>
                </a:solidFill>
                <a:effectLst/>
                <a:latin typeface="Roboto"/>
                <a:ea typeface="Roboto"/>
                <a:cs typeface="Roboto"/>
              </a:rPr>
              <a:t>in een zeer gecontroleerde omgeving omdat de wielen ook van karton zijn gemaakt.) Deze auto heeft drie maanden nodig</a:t>
            </a:r>
            <a:r>
              <a:rPr lang="nl-NL">
                <a:solidFill>
                  <a:srgbClr val="333333"/>
                </a:solidFill>
                <a:latin typeface="Roboto"/>
                <a:ea typeface="Roboto"/>
                <a:cs typeface="Roboto"/>
              </a:rPr>
              <a:t> gehad</a:t>
            </a:r>
            <a:r>
              <a:rPr lang="nl-NL" b="0" i="0">
                <a:solidFill>
                  <a:srgbClr val="333333"/>
                </a:solidFill>
                <a:effectLst/>
                <a:latin typeface="Roboto"/>
                <a:ea typeface="Roboto"/>
                <a:cs typeface="Roboto"/>
              </a:rPr>
              <a:t> om</a:t>
            </a:r>
            <a:r>
              <a:rPr lang="nl-NL">
                <a:solidFill>
                  <a:srgbClr val="333333"/>
                </a:solidFill>
                <a:latin typeface="Roboto"/>
                <a:ea typeface="Roboto"/>
                <a:cs typeface="Roboto"/>
              </a:rPr>
              <a:t> gebouwd te worden</a:t>
            </a:r>
            <a:r>
              <a:rPr lang="nl-NL" b="0" i="0">
                <a:solidFill>
                  <a:srgbClr val="333333"/>
                </a:solidFill>
                <a:effectLst/>
                <a:latin typeface="Roboto"/>
                <a:ea typeface="Roboto"/>
                <a:cs typeface="Roboto"/>
              </a:rPr>
              <a:t> en bestaat uit 1.700 nauwkeurig gesneden stukjes karton, die met de hand aan elkaar werden gelijmd met lijm op waterbasis . De motor is gemonteerd op een aluminium en stalen frame</a:t>
            </a:r>
          </a:p>
          <a:p>
            <a:endParaRPr lang="nl-NL" b="0" i="0" dirty="0">
              <a:solidFill>
                <a:srgbClr val="333333"/>
              </a:solidFill>
              <a:effectLst/>
              <a:latin typeface="Roboto" panose="02000000000000000000" pitchFamily="2" charset="0"/>
            </a:endParaRPr>
          </a:p>
          <a:p>
            <a:r>
              <a:rPr lang="nl-NL" b="0" i="0" dirty="0">
                <a:solidFill>
                  <a:srgbClr val="333333"/>
                </a:solidFill>
                <a:effectLst/>
                <a:latin typeface="Roboto" panose="02000000000000000000" pitchFamily="2" charset="0"/>
              </a:rPr>
              <a:t>Bron: </a:t>
            </a:r>
            <a:r>
              <a:rPr lang="nl-NL" dirty="0">
                <a:hlinkClick r:id="rId3"/>
              </a:rPr>
              <a:t>10 coole dingen gemaakt van karton | </a:t>
            </a:r>
            <a:r>
              <a:rPr lang="nl-NL" dirty="0" err="1">
                <a:hlinkClick r:id="rId3"/>
              </a:rPr>
              <a:t>NL.AskMeProject</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23</a:t>
            </a:fld>
            <a:endParaRPr lang="nl-BE"/>
          </a:p>
        </p:txBody>
      </p:sp>
    </p:spTree>
    <p:extLst>
      <p:ext uri="{BB962C8B-B14F-4D97-AF65-F5344CB8AC3E}">
        <p14:creationId xmlns:p14="http://schemas.microsoft.com/office/powerpoint/2010/main" val="24901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Kartonnen tent? Een tent van karton hoe is dat? </a:t>
            </a:r>
            <a:r>
              <a:rPr lang="nl-NL">
                <a:hlinkClick r:id="rId3"/>
              </a:rPr>
              <a:t>- Kampeermeneer.nl</a:t>
            </a:r>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9</a:t>
            </a:fld>
            <a:endParaRPr lang="nl-BE"/>
          </a:p>
        </p:txBody>
      </p:sp>
    </p:spTree>
    <p:extLst>
      <p:ext uri="{BB962C8B-B14F-4D97-AF65-F5344CB8AC3E}">
        <p14:creationId xmlns:p14="http://schemas.microsoft.com/office/powerpoint/2010/main" val="421343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10</a:t>
            </a:fld>
            <a:endParaRPr lang="nl-BE"/>
          </a:p>
        </p:txBody>
      </p:sp>
    </p:spTree>
    <p:extLst>
      <p:ext uri="{BB962C8B-B14F-4D97-AF65-F5344CB8AC3E}">
        <p14:creationId xmlns:p14="http://schemas.microsoft.com/office/powerpoint/2010/main" val="180111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Verdana" panose="020B0604030504040204" pitchFamily="34" charset="0"/>
              </a:rPr>
              <a:t>Een interessant project ontworpen voor kantoorruimtes is ECAA (Edward Cella Art + Architecture). Het bestaat uit een </a:t>
            </a:r>
            <a:r>
              <a:rPr lang="nl-NL" b="0" i="0" dirty="0" err="1">
                <a:solidFill>
                  <a:srgbClr val="222222"/>
                </a:solidFill>
                <a:effectLst/>
                <a:latin typeface="Verdana" panose="020B0604030504040204" pitchFamily="34" charset="0"/>
              </a:rPr>
              <a:t>binnenafscheider</a:t>
            </a:r>
            <a:r>
              <a:rPr lang="nl-NL" b="0" i="0" dirty="0">
                <a:solidFill>
                  <a:srgbClr val="222222"/>
                </a:solidFill>
                <a:effectLst/>
                <a:latin typeface="Verdana" panose="020B0604030504040204" pitchFamily="34" charset="0"/>
              </a:rPr>
              <a:t> gemaakt van een reeks kartonnen lagen met een houten blad. Het beschikt ook over ingebouwde rekken voor boeken, registers en bestanden. Het stuk is middel als receptie.</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11</a:t>
            </a:fld>
            <a:endParaRPr lang="nl-BE"/>
          </a:p>
        </p:txBody>
      </p:sp>
    </p:spTree>
    <p:extLst>
      <p:ext uri="{BB962C8B-B14F-4D97-AF65-F5344CB8AC3E}">
        <p14:creationId xmlns:p14="http://schemas.microsoft.com/office/powerpoint/2010/main" val="288609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i="1" dirty="0">
                <a:solidFill>
                  <a:srgbClr val="707070"/>
                </a:solidFill>
                <a:effectLst/>
                <a:latin typeface="Arial"/>
                <a:ea typeface="Times New Roman" panose="02020603050405020304" pitchFamily="18" charset="0"/>
                <a:cs typeface="Arial"/>
              </a:rPr>
              <a:t> </a:t>
            </a:r>
            <a:r>
              <a:rPr lang="nl-BE" sz="1200" dirty="0">
                <a:solidFill>
                  <a:srgbClr val="707070"/>
                </a:solidFill>
                <a:effectLst/>
                <a:latin typeface="Arial"/>
                <a:ea typeface="Times New Roman" panose="02020603050405020304" pitchFamily="18" charset="0"/>
                <a:cs typeface="Arial"/>
              </a:rPr>
              <a:t>Geraadpleegd op </a:t>
            </a:r>
            <a:r>
              <a:rPr lang="nl-BE" dirty="0">
                <a:solidFill>
                  <a:srgbClr val="707070"/>
                </a:solidFill>
                <a:latin typeface="Arial"/>
                <a:ea typeface="Times New Roman" panose="02020603050405020304" pitchFamily="18" charset="0"/>
                <a:cs typeface="Arial"/>
              </a:rPr>
              <a:t>2</a:t>
            </a:r>
            <a:r>
              <a:rPr lang="nl-BE" sz="1200" dirty="0">
                <a:solidFill>
                  <a:srgbClr val="707070"/>
                </a:solidFill>
                <a:effectLst/>
                <a:latin typeface="Arial"/>
                <a:ea typeface="Times New Roman" panose="02020603050405020304" pitchFamily="18" charset="0"/>
                <a:cs typeface="Arial"/>
              </a:rPr>
              <a:t> </a:t>
            </a:r>
            <a:r>
              <a:rPr lang="nl-BE" dirty="0">
                <a:solidFill>
                  <a:srgbClr val="707070"/>
                </a:solidFill>
                <a:latin typeface="Arial"/>
                <a:ea typeface="Times New Roman" panose="02020603050405020304" pitchFamily="18" charset="0"/>
                <a:cs typeface="Arial"/>
              </a:rPr>
              <a:t>december 2022</a:t>
            </a:r>
            <a:r>
              <a:rPr lang="nl-BE" sz="1200" dirty="0">
                <a:solidFill>
                  <a:srgbClr val="707070"/>
                </a:solidFill>
                <a:effectLst/>
                <a:latin typeface="Arial"/>
                <a:ea typeface="Times New Roman" panose="02020603050405020304" pitchFamily="18" charset="0"/>
                <a:cs typeface="Arial"/>
              </a:rPr>
              <a:t> van </a:t>
            </a:r>
            <a:r>
              <a:rPr lang="nl-BE" dirty="0">
                <a:effectLst/>
                <a:hlinkClick r:id="rId3"/>
              </a:rPr>
              <a:t>https://www.</a:t>
            </a:r>
            <a:r>
              <a:rPr lang="nl-BE" dirty="0">
                <a:hlinkClick r:id="rId3"/>
              </a:rPr>
              <a:t>carlsberg</a:t>
            </a:r>
            <a:r>
              <a:rPr lang="nl-BE" dirty="0">
                <a:effectLst/>
                <a:hlinkClick r:id="rId3"/>
              </a:rPr>
              <a:t>.</a:t>
            </a:r>
            <a:r>
              <a:rPr lang="nl-BE" dirty="0">
                <a:hlinkClick r:id="rId3"/>
              </a:rPr>
              <a:t>com/en/green-fibre-bottle</a:t>
            </a:r>
            <a:r>
              <a:rPr lang="nl-BE" dirty="0">
                <a:effectLst/>
                <a:hlinkClick r:id="rId3"/>
              </a:rPr>
              <a:t>/</a:t>
            </a:r>
            <a:r>
              <a:rPr lang="nl-BE" dirty="0"/>
              <a:t> </a:t>
            </a:r>
            <a:endParaRPr lang="nl-BE" dirty="0">
              <a:effectLst/>
              <a:highlight>
                <a:srgbClr val="FFFF00"/>
              </a:highlight>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12</a:t>
            </a:fld>
            <a:endParaRPr lang="nl-BE"/>
          </a:p>
        </p:txBody>
      </p:sp>
    </p:spTree>
    <p:extLst>
      <p:ext uri="{BB962C8B-B14F-4D97-AF65-F5344CB8AC3E}">
        <p14:creationId xmlns:p14="http://schemas.microsoft.com/office/powerpoint/2010/main" val="192455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Verdana" panose="020B0604030504040204" pitchFamily="34" charset="0"/>
              </a:rPr>
              <a:t>Toen de Nederlandse ontwerper Joost van Bleiswijk en designdirecteur </a:t>
            </a:r>
            <a:r>
              <a:rPr lang="nl-NL" b="0" i="0" dirty="0" err="1">
                <a:solidFill>
                  <a:srgbClr val="222222"/>
                </a:solidFill>
                <a:effectLst/>
                <a:latin typeface="Verdana" panose="020B0604030504040204" pitchFamily="34" charset="0"/>
              </a:rPr>
              <a:t>Alrik</a:t>
            </a:r>
            <a:r>
              <a:rPr lang="nl-NL" b="0" i="0" dirty="0">
                <a:solidFill>
                  <a:srgbClr val="222222"/>
                </a:solidFill>
                <a:effectLst/>
                <a:latin typeface="Verdana" panose="020B0604030504040204" pitchFamily="34" charset="0"/>
              </a:rPr>
              <a:t> Koudenburg een idee moesten bedenken voor de kantoorruimte van reclamebureau </a:t>
            </a:r>
            <a:r>
              <a:rPr lang="nl-NL" b="0" i="0" dirty="0" err="1">
                <a:solidFill>
                  <a:srgbClr val="222222"/>
                </a:solidFill>
                <a:effectLst/>
                <a:latin typeface="Verdana" panose="020B0604030504040204" pitchFamily="34" charset="0"/>
              </a:rPr>
              <a:t>Nothing</a:t>
            </a:r>
            <a:r>
              <a:rPr lang="nl-NL" b="0" i="0" dirty="0">
                <a:solidFill>
                  <a:srgbClr val="222222"/>
                </a:solidFill>
                <a:effectLst/>
                <a:latin typeface="Verdana" panose="020B0604030504040204" pitchFamily="34" charset="0"/>
              </a:rPr>
              <a:t>, was de grootste uitdaging het krappe budget en de oplossing die ze vonden was zowel goedkoop als gedenkwaardig. Het hele kantoorinterieur is gemaakt van karton. Alles werd gedaan door het zorgvuldig snijden en vouwen van grote vellen honingraatkarton, wat leidde tot allerlei unieke ontwerpen voor bureaus, tafels, boekenplanken, trappen en andere elementen.</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13</a:t>
            </a:fld>
            <a:endParaRPr lang="nl-BE"/>
          </a:p>
        </p:txBody>
      </p:sp>
    </p:spTree>
    <p:extLst>
      <p:ext uri="{BB962C8B-B14F-4D97-AF65-F5344CB8AC3E}">
        <p14:creationId xmlns:p14="http://schemas.microsoft.com/office/powerpoint/2010/main" val="412689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Sporza</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(2020, 9 januari). </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Olympische atleten slapen in Tokio op kartonnen bedden. </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Geraadpleegd op 20 mei 2020 van </a:t>
            </a:r>
            <a:r>
              <a:rPr lang="nl-BE" sz="1200" dirty="0">
                <a:solidFill>
                  <a:srgbClr val="2A5848"/>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https://sporza.be/</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15</a:t>
            </a:fld>
            <a:endParaRPr lang="nl-BE"/>
          </a:p>
        </p:txBody>
      </p:sp>
    </p:spTree>
    <p:extLst>
      <p:ext uri="{BB962C8B-B14F-4D97-AF65-F5344CB8AC3E}">
        <p14:creationId xmlns:p14="http://schemas.microsoft.com/office/powerpoint/2010/main" val="289314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solidFill>
                  <a:srgbClr val="707070"/>
                </a:solidFill>
                <a:latin typeface="Arial"/>
                <a:ea typeface="Calibri" panose="020F0502020204030204" pitchFamily="34" charset="0"/>
                <a:cs typeface="Arial"/>
              </a:rPr>
              <a:t>Verschillende visies hierop: </a:t>
            </a:r>
            <a:r>
              <a:rPr lang="nl-BE" dirty="0">
                <a:hlinkClick r:id="rId3"/>
              </a:rPr>
              <a:t>https://uitvaartverzekeringwijzer.net/doodskist/kartonnen-doodskist/</a:t>
            </a:r>
            <a:r>
              <a:rPr lang="nl-BE" dirty="0"/>
              <a:t> </a:t>
            </a:r>
            <a:endParaRPr lang="nl-BE" sz="1200" dirty="0">
              <a:solidFill>
                <a:srgbClr val="707070"/>
              </a:solidFill>
              <a:effectLst/>
              <a:latin typeface="Arial"/>
              <a:ea typeface="Calibri" panose="020F0502020204030204" pitchFamily="34" charset="0"/>
              <a:cs typeface="Arial"/>
            </a:endParaRPr>
          </a:p>
          <a:p>
            <a:r>
              <a:rPr lang="nl-BE" dirty="0">
                <a:solidFill>
                  <a:srgbClr val="707070"/>
                </a:solidFill>
                <a:latin typeface="Arial"/>
                <a:cs typeface="Arial"/>
              </a:rPr>
              <a:t>Eerder negatieve review: </a:t>
            </a:r>
            <a:r>
              <a:rPr lang="nl-BE" dirty="0">
                <a:hlinkClick r:id="rId4"/>
              </a:rPr>
              <a:t>https://uitvaartvlaanderen.be/kartonnen-doodskist-internet-vol-foute-informatie/</a:t>
            </a:r>
            <a:r>
              <a:rPr lang="nl-BE" dirty="0"/>
              <a:t> </a:t>
            </a:r>
            <a:endParaRPr lang="nl-BE" dirty="0">
              <a:solidFill>
                <a:srgbClr val="707070"/>
              </a:solidFill>
              <a:latin typeface="Arial"/>
              <a:cs typeface="Arial"/>
            </a:endParaRPr>
          </a:p>
          <a:p>
            <a:endParaRPr lang="nl-BE" dirty="0">
              <a:cs typeface="Calibri"/>
            </a:endParaRPr>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16</a:t>
            </a:fld>
            <a:endParaRPr lang="nl-BE"/>
          </a:p>
        </p:txBody>
      </p:sp>
    </p:spTree>
    <p:extLst>
      <p:ext uri="{BB962C8B-B14F-4D97-AF65-F5344CB8AC3E}">
        <p14:creationId xmlns:p14="http://schemas.microsoft.com/office/powerpoint/2010/main" val="368302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latin typeface="Verdana" panose="020B0604030504040204" pitchFamily="34" charset="0"/>
              </a:rPr>
              <a:t>Al deze dingen zijn gemaakt van karton en daarom is de Room in a Box erg goedkoop in vergelijking met regulier meubilair. Het is een goede optie voor diegenen die constant bewegen of voor studenten die geen luxe meubels nodig hebben en liever iets goedkoops, praktischer en gemakkelijk te installeren hebben. En voor het geval u zich afvraagt, alles is duurzaam en kan tot enkele jaren meegaan, plus het is waterbestendig dankzij een speciale coating.</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br>
              <a:rPr lang="nl-NL" dirty="0"/>
            </a:b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18</a:t>
            </a:fld>
            <a:endParaRPr lang="nl-BE"/>
          </a:p>
        </p:txBody>
      </p:sp>
    </p:spTree>
    <p:extLst>
      <p:ext uri="{BB962C8B-B14F-4D97-AF65-F5344CB8AC3E}">
        <p14:creationId xmlns:p14="http://schemas.microsoft.com/office/powerpoint/2010/main" val="240226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NL"/>
              <a:t>Klik om stijl te bewerken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51819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6052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NL"/>
              <a:t>Klik om stijl te bewerken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5818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448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9488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e la date 4"/>
          <p:cNvSpPr>
            <a:spLocks noGrp="1"/>
          </p:cNvSpPr>
          <p:nvPr>
            <p:ph type="dt" sz="half" idx="10"/>
          </p:nvPr>
        </p:nvSpPr>
        <p:spPr/>
        <p:txBody>
          <a:bodyPr/>
          <a:lstStyle/>
          <a:p>
            <a:fld id="{EC438ECC-3EE7-AB4C-865E-77444A58A322}" type="datetimeFigureOut">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9005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NL"/>
              <a:t>Klik om stijl te bewerken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Espace réservé de la date 6"/>
          <p:cNvSpPr>
            <a:spLocks noGrp="1"/>
          </p:cNvSpPr>
          <p:nvPr>
            <p:ph type="dt" sz="half" idx="10"/>
          </p:nvPr>
        </p:nvSpPr>
        <p:spPr/>
        <p:txBody>
          <a:bodyPr/>
          <a:lstStyle/>
          <a:p>
            <a:fld id="{EC438ECC-3EE7-AB4C-865E-77444A58A322}" type="datetimeFigureOut">
              <a:rPr lang="fr-FR" smtClean="0"/>
              <a:t>15/02/2023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5476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e la date 2"/>
          <p:cNvSpPr>
            <a:spLocks noGrp="1"/>
          </p:cNvSpPr>
          <p:nvPr>
            <p:ph type="dt" sz="half" idx="10"/>
          </p:nvPr>
        </p:nvSpPr>
        <p:spPr/>
        <p:txBody>
          <a:bodyPr/>
          <a:lstStyle/>
          <a:p>
            <a:fld id="{EC438ECC-3EE7-AB4C-865E-77444A58A322}" type="datetimeFigureOut">
              <a:rPr lang="fr-FR" smtClean="0"/>
              <a:t>15/02/2023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0772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438ECC-3EE7-AB4C-865E-77444A58A322}" type="datetimeFigureOut">
              <a:rPr lang="fr-FR" smtClean="0"/>
              <a:t>15/02/2023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537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9609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793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8ECC-3EE7-AB4C-865E-77444A58A322}" type="datetimeFigureOut">
              <a:rPr lang="fr-FR" smtClean="0"/>
              <a:t>15/02/2023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1D39C-397C-DF4E-8169-98D68A19AB5C}" type="slidenum">
              <a:rPr lang="fr-FR" smtClean="0"/>
              <a:t>‹nr.›</a:t>
            </a:fld>
            <a:endParaRPr lang="fr-FR"/>
          </a:p>
        </p:txBody>
      </p:sp>
    </p:spTree>
    <p:extLst>
      <p:ext uri="{BB962C8B-B14F-4D97-AF65-F5344CB8AC3E}">
        <p14:creationId xmlns:p14="http://schemas.microsoft.com/office/powerpoint/2010/main" val="19893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64023" y="2043812"/>
            <a:ext cx="8437418" cy="3046988"/>
          </a:xfrm>
          <a:prstGeom prst="rect">
            <a:avLst/>
          </a:prstGeom>
          <a:noFill/>
        </p:spPr>
        <p:txBody>
          <a:bodyPr wrap="square" lIns="91440" tIns="45720" rIns="91440" bIns="45720" rtlCol="0" anchor="t">
            <a:spAutoFit/>
          </a:bodyPr>
          <a:lstStyle/>
          <a:p>
            <a:pPr algn="ctr"/>
            <a:r>
              <a:rPr lang="nl-BE" sz="4800" dirty="0">
                <a:solidFill>
                  <a:srgbClr val="1895CE"/>
                </a:solidFill>
              </a:rPr>
              <a:t>ANTWOORD: HET ZIJN ALLEMAAL VOORWERPEN GEMAAKT UIT PAPIER OF KARTON</a:t>
            </a:r>
          </a:p>
        </p:txBody>
      </p:sp>
    </p:spTree>
    <p:extLst>
      <p:ext uri="{BB962C8B-B14F-4D97-AF65-F5344CB8AC3E}">
        <p14:creationId xmlns:p14="http://schemas.microsoft.com/office/powerpoint/2010/main" val="221369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2" name="Picture 4" descr="Afbeelding met binnen, muur, vloer, kamer&#10;&#10;Automatisch gegenereerde beschrijving">
            <a:extLst>
              <a:ext uri="{FF2B5EF4-FFF2-40B4-BE49-F238E27FC236}">
                <a16:creationId xmlns:a16="http://schemas.microsoft.com/office/drawing/2014/main" id="{FD2B3C8E-E020-3836-DD24-966901E4B0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2566"/>
          <a:stretch/>
        </p:blipFill>
        <p:spPr bwMode="auto">
          <a:xfrm>
            <a:off x="393308" y="352931"/>
            <a:ext cx="4872269" cy="3285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 met binnen, muur, vloer, plafond&#10;&#10;Automatisch gegenereerde beschrijving">
            <a:extLst>
              <a:ext uri="{FF2B5EF4-FFF2-40B4-BE49-F238E27FC236}">
                <a16:creationId xmlns:a16="http://schemas.microsoft.com/office/drawing/2014/main" id="{14FA0D31-866B-C350-47BC-0580DF9716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02" r="-3" b="7609"/>
          <a:stretch/>
        </p:blipFill>
        <p:spPr bwMode="auto">
          <a:xfrm>
            <a:off x="4045853" y="3372164"/>
            <a:ext cx="4872269" cy="32930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D741237-334E-119C-6C1A-546862CF3B50}"/>
              </a:ext>
            </a:extLst>
          </p:cNvPr>
          <p:cNvSpPr txBox="1"/>
          <p:nvPr/>
        </p:nvSpPr>
        <p:spPr>
          <a:xfrm>
            <a:off x="393308" y="3867150"/>
            <a:ext cx="3492892" cy="3016210"/>
          </a:xfrm>
          <a:prstGeom prst="rect">
            <a:avLst/>
          </a:prstGeom>
          <a:noFill/>
        </p:spPr>
        <p:txBody>
          <a:bodyPr wrap="square" lIns="91440" tIns="45720" rIns="91440" bIns="45720" rtlCol="0" anchor="t">
            <a:spAutoFit/>
          </a:bodyPr>
          <a:lstStyle/>
          <a:p>
            <a:r>
              <a:rPr lang="nl-NL" sz="3200" b="1" dirty="0">
                <a:solidFill>
                  <a:srgbClr val="1895CE"/>
                </a:solidFill>
              </a:rPr>
              <a:t>ECAA-receptie: </a:t>
            </a:r>
          </a:p>
          <a:p>
            <a:pPr marL="285750" indent="-285750">
              <a:buFont typeface="Arial" panose="020B0604020202020204" pitchFamily="34" charset="0"/>
              <a:buChar char="•"/>
            </a:pPr>
            <a:r>
              <a:rPr lang="nl-NL" sz="2800" dirty="0"/>
              <a:t>Binnen-afscheider gemaakt van een reeks kartonnen lagen</a:t>
            </a:r>
          </a:p>
          <a:p>
            <a:pPr marL="285750" indent="-285750">
              <a:buFont typeface="Arial" panose="020B0604020202020204" pitchFamily="34" charset="0"/>
              <a:buChar char="•"/>
            </a:pPr>
            <a:r>
              <a:rPr lang="nl-NL" sz="2800" dirty="0"/>
              <a:t>Houten blad </a:t>
            </a:r>
          </a:p>
          <a:p>
            <a:endParaRPr lang="nl-BE" dirty="0"/>
          </a:p>
        </p:txBody>
      </p:sp>
    </p:spTree>
    <p:extLst>
      <p:ext uri="{BB962C8B-B14F-4D97-AF65-F5344CB8AC3E}">
        <p14:creationId xmlns:p14="http://schemas.microsoft.com/office/powerpoint/2010/main" val="164901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7028495" y="2882425"/>
            <a:ext cx="3845378" cy="1354217"/>
          </a:xfrm>
          <a:prstGeom prst="rect">
            <a:avLst/>
          </a:prstGeom>
          <a:noFill/>
        </p:spPr>
        <p:txBody>
          <a:bodyPr wrap="square" rtlCol="0">
            <a:spAutoFit/>
          </a:bodyPr>
          <a:lstStyle/>
          <a:p>
            <a:r>
              <a:rPr lang="nl-NL" sz="3200" b="1" dirty="0">
                <a:solidFill>
                  <a:srgbClr val="1895CE"/>
                </a:solidFill>
              </a:rPr>
              <a:t>Kartonnen </a:t>
            </a:r>
          </a:p>
          <a:p>
            <a:r>
              <a:rPr lang="nl-NL" sz="3200" b="1" dirty="0">
                <a:solidFill>
                  <a:srgbClr val="1895CE"/>
                </a:solidFill>
              </a:rPr>
              <a:t>bierflesje</a:t>
            </a:r>
          </a:p>
          <a:p>
            <a:endParaRPr lang="nl-BE" dirty="0"/>
          </a:p>
        </p:txBody>
      </p:sp>
      <p:pic>
        <p:nvPicPr>
          <p:cNvPr id="5" name="Picture 2" descr="Carlsberg is twee stappen dichter bij het aanbieden van een 'papieren ...">
            <a:extLst>
              <a:ext uri="{FF2B5EF4-FFF2-40B4-BE49-F238E27FC236}">
                <a16:creationId xmlns:a16="http://schemas.microsoft.com/office/drawing/2014/main" id="{3D9C67E9-E7A7-0CA0-C88E-FF39A7C05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99" r="8537"/>
          <a:stretch/>
        </p:blipFill>
        <p:spPr bwMode="auto">
          <a:xfrm>
            <a:off x="0" y="-19041"/>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3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1822550"/>
            <a:ext cx="3492892" cy="3939540"/>
          </a:xfrm>
          <a:prstGeom prst="rect">
            <a:avLst/>
          </a:prstGeom>
          <a:noFill/>
        </p:spPr>
        <p:txBody>
          <a:bodyPr wrap="square" rtlCol="0">
            <a:spAutoFit/>
          </a:bodyPr>
          <a:lstStyle/>
          <a:p>
            <a:pPr algn="ctr"/>
            <a:r>
              <a:rPr lang="nl-NL" sz="3200" b="1" dirty="0">
                <a:solidFill>
                  <a:srgbClr val="1895CE"/>
                </a:solidFill>
              </a:rPr>
              <a:t>Kantoor van </a:t>
            </a:r>
            <a:r>
              <a:rPr lang="nl-NL" sz="3200" b="1" dirty="0" err="1">
                <a:solidFill>
                  <a:srgbClr val="1895CE"/>
                </a:solidFill>
              </a:rPr>
              <a:t>Nothing</a:t>
            </a:r>
            <a:endParaRPr lang="nl-NL" sz="3200" b="1" dirty="0">
              <a:solidFill>
                <a:srgbClr val="1895CE"/>
              </a:solidFill>
            </a:endParaRPr>
          </a:p>
          <a:p>
            <a:pPr algn="ctr"/>
            <a:r>
              <a:rPr lang="nl-NL" sz="2800" dirty="0"/>
              <a:t>Volledige kantoorruimte </a:t>
            </a:r>
          </a:p>
          <a:p>
            <a:pPr algn="ctr"/>
            <a:r>
              <a:rPr lang="nl-NL" sz="2800" dirty="0"/>
              <a:t>gemaakt van karton: bureaus, tafels, boekenplanken, </a:t>
            </a:r>
          </a:p>
          <a:p>
            <a:pPr algn="ctr"/>
            <a:r>
              <a:rPr lang="nl-NL" sz="2800" dirty="0"/>
              <a:t>trappen, enzovoort</a:t>
            </a:r>
            <a:endParaRPr lang="nl-BE" sz="2800" dirty="0"/>
          </a:p>
          <a:p>
            <a:endParaRPr lang="nl-BE" dirty="0"/>
          </a:p>
        </p:txBody>
      </p:sp>
      <p:pic>
        <p:nvPicPr>
          <p:cNvPr id="5" name="Picture 2">
            <a:extLst>
              <a:ext uri="{FF2B5EF4-FFF2-40B4-BE49-F238E27FC236}">
                <a16:creationId xmlns:a16="http://schemas.microsoft.com/office/drawing/2014/main" id="{95DBC9B2-292B-97C0-C64A-04FBEC004C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55" r="-2" b="18687"/>
          <a:stretch/>
        </p:blipFill>
        <p:spPr bwMode="auto">
          <a:xfrm>
            <a:off x="2566892" y="140059"/>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83CA789-E1FB-145E-F7C1-32482DE49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66" r="-2" b="15376"/>
          <a:stretch/>
        </p:blipFill>
        <p:spPr bwMode="auto">
          <a:xfrm>
            <a:off x="2566892" y="3514285"/>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9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descr="Afbeelding met binnen, vloer, plank&#10;&#10;Automatisch gegenereerde beschrijving">
            <a:extLst>
              <a:ext uri="{FF2B5EF4-FFF2-40B4-BE49-F238E27FC236}">
                <a16:creationId xmlns:a16="http://schemas.microsoft.com/office/drawing/2014/main" id="{5F4D84DF-119C-F4E7-BEE8-7D8AD70BFD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21" b="-1"/>
          <a:stretch/>
        </p:blipFill>
        <p:spPr bwMode="auto">
          <a:xfrm>
            <a:off x="524748" y="1146462"/>
            <a:ext cx="8118022" cy="45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3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57277"/>
            <a:ext cx="4762500" cy="1354217"/>
          </a:xfrm>
          <a:prstGeom prst="rect">
            <a:avLst/>
          </a:prstGeom>
          <a:noFill/>
        </p:spPr>
        <p:txBody>
          <a:bodyPr wrap="square" rtlCol="0">
            <a:spAutoFit/>
          </a:bodyPr>
          <a:lstStyle/>
          <a:p>
            <a:r>
              <a:rPr lang="nl-NL" sz="3200" b="1" dirty="0">
                <a:solidFill>
                  <a:srgbClr val="1895CE"/>
                </a:solidFill>
              </a:rPr>
              <a:t>Kartonnen bedden</a:t>
            </a:r>
          </a:p>
          <a:p>
            <a:pPr algn="ctr"/>
            <a:endParaRPr lang="nl-NL" sz="3200" b="1" dirty="0">
              <a:solidFill>
                <a:srgbClr val="1895CE"/>
              </a:solidFill>
            </a:endParaRPr>
          </a:p>
          <a:p>
            <a:endParaRPr lang="nl-BE" dirty="0"/>
          </a:p>
        </p:txBody>
      </p:sp>
      <p:pic>
        <p:nvPicPr>
          <p:cNvPr id="2" name="Tijdelijke aanduiding voor inhoud 4">
            <a:extLst>
              <a:ext uri="{FF2B5EF4-FFF2-40B4-BE49-F238E27FC236}">
                <a16:creationId xmlns:a16="http://schemas.microsoft.com/office/drawing/2014/main" id="{82405139-714C-AED1-F15D-695B3B913B3C}"/>
              </a:ext>
            </a:extLst>
          </p:cNvPr>
          <p:cNvPicPr>
            <a:picLocks noChangeAspect="1"/>
          </p:cNvPicPr>
          <p:nvPr/>
        </p:nvPicPr>
        <p:blipFill rotWithShape="1">
          <a:blip r:embed="rId4"/>
          <a:srcRect r="3557" b="1"/>
          <a:stretch/>
        </p:blipFill>
        <p:spPr>
          <a:xfrm>
            <a:off x="659459" y="1308776"/>
            <a:ext cx="7848600" cy="4414838"/>
          </a:xfrm>
          <a:prstGeom prst="rect">
            <a:avLst/>
          </a:prstGeom>
        </p:spPr>
      </p:pic>
    </p:spTree>
    <p:extLst>
      <p:ext uri="{BB962C8B-B14F-4D97-AF65-F5344CB8AC3E}">
        <p14:creationId xmlns:p14="http://schemas.microsoft.com/office/powerpoint/2010/main" val="384734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02029"/>
            <a:ext cx="5005133" cy="1354217"/>
          </a:xfrm>
          <a:prstGeom prst="rect">
            <a:avLst/>
          </a:prstGeom>
          <a:noFill/>
        </p:spPr>
        <p:txBody>
          <a:bodyPr wrap="square" rtlCol="0">
            <a:spAutoFit/>
          </a:bodyPr>
          <a:lstStyle/>
          <a:p>
            <a:r>
              <a:rPr lang="nl-NL" sz="3200" b="1" dirty="0">
                <a:solidFill>
                  <a:srgbClr val="1895CE"/>
                </a:solidFill>
              </a:rPr>
              <a:t>Kartonnen doodskisten</a:t>
            </a:r>
          </a:p>
          <a:p>
            <a:pPr algn="ctr"/>
            <a:endParaRPr lang="nl-NL" sz="3200" b="1" dirty="0">
              <a:solidFill>
                <a:srgbClr val="1895CE"/>
              </a:solidFill>
            </a:endParaRPr>
          </a:p>
          <a:p>
            <a:endParaRPr lang="nl-BE" dirty="0"/>
          </a:p>
        </p:txBody>
      </p:sp>
      <p:pic>
        <p:nvPicPr>
          <p:cNvPr id="3" name="Picture 2" descr="Brown Economy cardboard coffin – Coffins by JC Atkinson">
            <a:extLst>
              <a:ext uri="{FF2B5EF4-FFF2-40B4-BE49-F238E27FC236}">
                <a16:creationId xmlns:a16="http://schemas.microsoft.com/office/drawing/2014/main" id="{D66F75CC-9D63-A2B0-802A-F429BC4689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001" y="1659635"/>
            <a:ext cx="8475997" cy="353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9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53291" y="2644826"/>
            <a:ext cx="8437418" cy="830997"/>
          </a:xfrm>
          <a:prstGeom prst="rect">
            <a:avLst/>
          </a:prstGeom>
          <a:noFill/>
        </p:spPr>
        <p:txBody>
          <a:bodyPr wrap="square" lIns="91440" tIns="45720" rIns="91440" bIns="45720" rtlCol="0" anchor="t">
            <a:spAutoFit/>
          </a:bodyPr>
          <a:lstStyle/>
          <a:p>
            <a:pPr algn="ctr"/>
            <a:r>
              <a:rPr lang="nl-BE" sz="4800" dirty="0">
                <a:solidFill>
                  <a:srgbClr val="1895CE"/>
                </a:solidFill>
              </a:rPr>
              <a:t>ANDERE VOORBEELDEN</a:t>
            </a:r>
          </a:p>
        </p:txBody>
      </p:sp>
    </p:spTree>
    <p:extLst>
      <p:ext uri="{BB962C8B-B14F-4D97-AF65-F5344CB8AC3E}">
        <p14:creationId xmlns:p14="http://schemas.microsoft.com/office/powerpoint/2010/main" val="266555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09388"/>
            <a:ext cx="3492892" cy="1354217"/>
          </a:xfrm>
          <a:prstGeom prst="rect">
            <a:avLst/>
          </a:prstGeom>
          <a:noFill/>
        </p:spPr>
        <p:txBody>
          <a:bodyPr wrap="square" rtlCol="0">
            <a:spAutoFit/>
          </a:bodyPr>
          <a:lstStyle/>
          <a:p>
            <a:r>
              <a:rPr lang="nl-NL" sz="3200" b="1" dirty="0">
                <a:solidFill>
                  <a:srgbClr val="1895CE"/>
                </a:solidFill>
              </a:rPr>
              <a:t>Room in a box</a:t>
            </a:r>
          </a:p>
          <a:p>
            <a:pPr algn="ctr"/>
            <a:endParaRPr lang="nl-NL" sz="3200" b="1" dirty="0">
              <a:solidFill>
                <a:srgbClr val="1895CE"/>
              </a:solidFill>
            </a:endParaRPr>
          </a:p>
          <a:p>
            <a:endParaRPr lang="nl-BE" dirty="0"/>
          </a:p>
        </p:txBody>
      </p:sp>
      <p:pic>
        <p:nvPicPr>
          <p:cNvPr id="2" name="Picture 2">
            <a:extLst>
              <a:ext uri="{FF2B5EF4-FFF2-40B4-BE49-F238E27FC236}">
                <a16:creationId xmlns:a16="http://schemas.microsoft.com/office/drawing/2014/main" id="{1104470B-5C0D-5305-A018-4BDB701AE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9" y="1579009"/>
            <a:ext cx="9167519" cy="514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28438"/>
            <a:ext cx="3492892" cy="1354217"/>
          </a:xfrm>
          <a:prstGeom prst="rect">
            <a:avLst/>
          </a:prstGeom>
          <a:noFill/>
        </p:spPr>
        <p:txBody>
          <a:bodyPr wrap="square" rtlCol="0">
            <a:spAutoFit/>
          </a:bodyPr>
          <a:lstStyle/>
          <a:p>
            <a:r>
              <a:rPr lang="nl-NL" sz="3200" b="1" dirty="0">
                <a:solidFill>
                  <a:srgbClr val="1895CE"/>
                </a:solidFill>
              </a:rPr>
              <a:t>Room in a box</a:t>
            </a:r>
          </a:p>
          <a:p>
            <a:pPr algn="ctr"/>
            <a:endParaRPr lang="nl-NL" sz="3200" b="1" dirty="0">
              <a:solidFill>
                <a:srgbClr val="1895CE"/>
              </a:solidFill>
            </a:endParaRPr>
          </a:p>
          <a:p>
            <a:endParaRPr lang="nl-BE" dirty="0"/>
          </a:p>
        </p:txBody>
      </p:sp>
      <p:pic>
        <p:nvPicPr>
          <p:cNvPr id="2" name="Picture 2" descr="Afbeelding met binnen, vloer, kamer&#10;&#10;Automatisch gegenereerde beschrijving">
            <a:extLst>
              <a:ext uri="{FF2B5EF4-FFF2-40B4-BE49-F238E27FC236}">
                <a16:creationId xmlns:a16="http://schemas.microsoft.com/office/drawing/2014/main" id="{16C876F0-F63A-C415-D9FF-059DDEED3D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78" r="4" b="4"/>
          <a:stretch/>
        </p:blipFill>
        <p:spPr bwMode="auto">
          <a:xfrm>
            <a:off x="5551525" y="270114"/>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Afbeelding met binnen, vloer, slaapkamer, kamer&#10;&#10;Automatisch gegenereerde beschrijving">
            <a:extLst>
              <a:ext uri="{FF2B5EF4-FFF2-40B4-BE49-F238E27FC236}">
                <a16:creationId xmlns:a16="http://schemas.microsoft.com/office/drawing/2014/main" id="{5B6C9F3D-DDDF-6441-22BB-E8A2562493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67" r="1709"/>
          <a:stretch/>
        </p:blipFill>
        <p:spPr bwMode="auto">
          <a:xfrm>
            <a:off x="5032145" y="2739833"/>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7F4C05F-EAD1-62FE-B00C-1727F2EFEE96}"/>
              </a:ext>
            </a:extLst>
          </p:cNvPr>
          <p:cNvSpPr txBox="1"/>
          <p:nvPr/>
        </p:nvSpPr>
        <p:spPr>
          <a:xfrm>
            <a:off x="404038" y="1523697"/>
            <a:ext cx="4743450" cy="3108543"/>
          </a:xfrm>
          <a:prstGeom prst="rect">
            <a:avLst/>
          </a:prstGeom>
          <a:noFill/>
        </p:spPr>
        <p:txBody>
          <a:bodyPr wrap="square">
            <a:spAutoFit/>
          </a:bodyPr>
          <a:lstStyle/>
          <a:p>
            <a:pPr marL="285750" indent="-285750">
              <a:buFont typeface="Arial" panose="020B0604020202020204" pitchFamily="34" charset="0"/>
              <a:buChar char="•"/>
            </a:pPr>
            <a:r>
              <a:rPr lang="nl-NL" sz="2800" dirty="0"/>
              <a:t>Concept voor jongeren</a:t>
            </a:r>
          </a:p>
          <a:p>
            <a:pPr marL="285750" indent="-285750">
              <a:buFont typeface="Arial" panose="020B0604020202020204" pitchFamily="34" charset="0"/>
              <a:buChar char="•"/>
            </a:pPr>
            <a:r>
              <a:rPr lang="nl-NL" sz="2800" dirty="0"/>
              <a:t>Montage en demontage in minder dan 30 minuten</a:t>
            </a:r>
          </a:p>
          <a:p>
            <a:pPr marL="285750" indent="-285750">
              <a:buFont typeface="Arial" panose="020B0604020202020204" pitchFamily="34" charset="0"/>
              <a:buChar char="•"/>
            </a:pPr>
            <a:r>
              <a:rPr lang="nl-NL" sz="2800" dirty="0"/>
              <a:t>Geen gereedschap nodig</a:t>
            </a:r>
          </a:p>
          <a:p>
            <a:pPr marL="285750" indent="-285750">
              <a:buFont typeface="Arial" panose="020B0604020202020204" pitchFamily="34" charset="0"/>
              <a:buChar char="•"/>
            </a:pPr>
            <a:r>
              <a:rPr lang="nl-NL" sz="2800" dirty="0"/>
              <a:t>De doos bevat alle basics: bureau, stoel, </a:t>
            </a:r>
            <a:r>
              <a:rPr lang="nl-NL" sz="2800" dirty="0" err="1"/>
              <a:t>bedframe</a:t>
            </a:r>
            <a:r>
              <a:rPr lang="nl-NL" sz="2800" dirty="0"/>
              <a:t>, dressoir en vuilnisbak</a:t>
            </a:r>
            <a:endParaRPr lang="nl-BE" sz="2800" dirty="0"/>
          </a:p>
        </p:txBody>
      </p:sp>
    </p:spTree>
    <p:extLst>
      <p:ext uri="{BB962C8B-B14F-4D97-AF65-F5344CB8AC3E}">
        <p14:creationId xmlns:p14="http://schemas.microsoft.com/office/powerpoint/2010/main" val="127678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7965948" y="5659743"/>
            <a:ext cx="1007177" cy="1036800"/>
          </a:xfrm>
          <a:prstGeom prst="rect">
            <a:avLst/>
          </a:prstGeom>
        </p:spPr>
      </p:pic>
      <p:sp>
        <p:nvSpPr>
          <p:cNvPr id="10"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cxnSp>
        <p:nvCxnSpPr>
          <p:cNvPr id="11" name="Connecteur droit 10"/>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kstvak 1"/>
          <p:cNvSpPr txBox="1"/>
          <p:nvPr/>
        </p:nvSpPr>
        <p:spPr>
          <a:xfrm>
            <a:off x="706582" y="1704109"/>
            <a:ext cx="7762954" cy="2308324"/>
          </a:xfrm>
          <a:prstGeom prst="rect">
            <a:avLst/>
          </a:prstGeom>
          <a:noFill/>
        </p:spPr>
        <p:txBody>
          <a:bodyPr wrap="square" lIns="91440" tIns="45720" rIns="91440" bIns="45720" rtlCol="0" anchor="t">
            <a:spAutoFit/>
          </a:bodyPr>
          <a:lstStyle/>
          <a:p>
            <a:pPr algn="ctr"/>
            <a:r>
              <a:rPr lang="nl-BE" sz="7200">
                <a:solidFill>
                  <a:schemeClr val="bg1"/>
                </a:solidFill>
              </a:rPr>
              <a:t>VERRASSEND PAPIER</a:t>
            </a:r>
            <a:endParaRPr lang="nl-BE" sz="7200" dirty="0">
              <a:solidFill>
                <a:schemeClr val="bg1"/>
              </a:solidFill>
            </a:endParaRPr>
          </a:p>
        </p:txBody>
      </p:sp>
    </p:spTree>
    <p:extLst>
      <p:ext uri="{BB962C8B-B14F-4D97-AF65-F5344CB8AC3E}">
        <p14:creationId xmlns:p14="http://schemas.microsoft.com/office/powerpoint/2010/main" val="6210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31813"/>
            <a:ext cx="5030975" cy="1354217"/>
          </a:xfrm>
          <a:prstGeom prst="rect">
            <a:avLst/>
          </a:prstGeom>
          <a:noFill/>
        </p:spPr>
        <p:txBody>
          <a:bodyPr wrap="square" rtlCol="0">
            <a:spAutoFit/>
          </a:bodyPr>
          <a:lstStyle/>
          <a:p>
            <a:r>
              <a:rPr lang="nl-NL" sz="3200" b="1" dirty="0">
                <a:solidFill>
                  <a:srgbClr val="1895CE"/>
                </a:solidFill>
              </a:rPr>
              <a:t>Kartonnen meubels</a:t>
            </a:r>
          </a:p>
          <a:p>
            <a:endParaRPr lang="nl-NL" sz="3200" b="1" dirty="0">
              <a:solidFill>
                <a:srgbClr val="1895CE"/>
              </a:solidFill>
            </a:endParaRPr>
          </a:p>
          <a:p>
            <a:endParaRPr lang="nl-BE" dirty="0"/>
          </a:p>
        </p:txBody>
      </p:sp>
      <p:pic>
        <p:nvPicPr>
          <p:cNvPr id="2" name="Picture 2" descr="Afbeelding met binnen, muur, meubels&#10;&#10;Automatisch gegenereerde beschrijving">
            <a:extLst>
              <a:ext uri="{FF2B5EF4-FFF2-40B4-BE49-F238E27FC236}">
                <a16:creationId xmlns:a16="http://schemas.microsoft.com/office/drawing/2014/main" id="{D1EBBB17-94E6-5CE0-7717-A0924A49CE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86" r="2" b="2"/>
          <a:stretch/>
        </p:blipFill>
        <p:spPr bwMode="auto">
          <a:xfrm>
            <a:off x="112525" y="1108922"/>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4DF021-D333-1F55-4C14-8779754EC5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4" r="-3" b="6966"/>
          <a:stretch/>
        </p:blipFill>
        <p:spPr bwMode="auto">
          <a:xfrm>
            <a:off x="4921630" y="4156877"/>
            <a:ext cx="3996492" cy="270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3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42122"/>
            <a:ext cx="4972050" cy="861774"/>
          </a:xfrm>
          <a:prstGeom prst="rect">
            <a:avLst/>
          </a:prstGeom>
          <a:noFill/>
        </p:spPr>
        <p:txBody>
          <a:bodyPr wrap="square" rtlCol="0">
            <a:spAutoFit/>
          </a:bodyPr>
          <a:lstStyle/>
          <a:p>
            <a:r>
              <a:rPr lang="nl-NL" sz="3200" b="1" dirty="0">
                <a:solidFill>
                  <a:srgbClr val="1895CE"/>
                </a:solidFill>
              </a:rPr>
              <a:t>De AESOP DTLA- winkel</a:t>
            </a:r>
          </a:p>
          <a:p>
            <a:endParaRPr lang="nl-BE" dirty="0"/>
          </a:p>
        </p:txBody>
      </p:sp>
      <p:pic>
        <p:nvPicPr>
          <p:cNvPr id="2" name="Picture 2" descr="Afbeelding met vloer, binnen, muur, venster&#10;&#10;Automatisch gegenereerde beschrijving">
            <a:extLst>
              <a:ext uri="{FF2B5EF4-FFF2-40B4-BE49-F238E27FC236}">
                <a16:creationId xmlns:a16="http://schemas.microsoft.com/office/drawing/2014/main" id="{3BFA60AB-DAA0-C373-96C8-C06EACE941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79" r="-2" b="16312"/>
          <a:stretch/>
        </p:blipFill>
        <p:spPr bwMode="auto">
          <a:xfrm>
            <a:off x="1614575" y="1262619"/>
            <a:ext cx="755294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fbeelding met binnen, rek&#10;&#10;Automatisch gegenereerde beschrijving">
            <a:extLst>
              <a:ext uri="{FF2B5EF4-FFF2-40B4-BE49-F238E27FC236}">
                <a16:creationId xmlns:a16="http://schemas.microsoft.com/office/drawing/2014/main" id="{C64DA42F-8003-C5D3-E618-25EC258A9D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3" r="2" b="14828"/>
          <a:stretch/>
        </p:blipFill>
        <p:spPr bwMode="auto">
          <a:xfrm>
            <a:off x="1614575" y="4171960"/>
            <a:ext cx="7555037" cy="338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8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2998113"/>
            <a:ext cx="4972050" cy="861774"/>
          </a:xfrm>
          <a:prstGeom prst="rect">
            <a:avLst/>
          </a:prstGeom>
          <a:noFill/>
        </p:spPr>
        <p:txBody>
          <a:bodyPr wrap="square" lIns="91440" tIns="45720" rIns="91440" bIns="45720" rtlCol="0" anchor="t">
            <a:spAutoFit/>
          </a:bodyPr>
          <a:lstStyle/>
          <a:p>
            <a:pPr algn="ctr"/>
            <a:r>
              <a:rPr lang="nl-NL" sz="3200" b="1" dirty="0">
                <a:solidFill>
                  <a:srgbClr val="1895CE"/>
                </a:solidFill>
              </a:rPr>
              <a:t>Papieren paletten</a:t>
            </a:r>
            <a:endParaRPr lang="nl-NL" sz="3200" b="1" dirty="0">
              <a:solidFill>
                <a:srgbClr val="1895CE"/>
              </a:solidFill>
              <a:cs typeface="Calibri"/>
            </a:endParaRPr>
          </a:p>
          <a:p>
            <a:endParaRPr lang="nl-BE" dirty="0"/>
          </a:p>
        </p:txBody>
      </p:sp>
      <p:pic>
        <p:nvPicPr>
          <p:cNvPr id="2" name="Picture 2" descr="Paletten aus Papier">
            <a:extLst>
              <a:ext uri="{FF2B5EF4-FFF2-40B4-BE49-F238E27FC236}">
                <a16:creationId xmlns:a16="http://schemas.microsoft.com/office/drawing/2014/main" id="{9A5F52B9-CA04-DA3F-0172-D8C4E8E9F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 b="12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5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85588"/>
            <a:ext cx="4972050" cy="861774"/>
          </a:xfrm>
          <a:prstGeom prst="rect">
            <a:avLst/>
          </a:prstGeom>
          <a:noFill/>
        </p:spPr>
        <p:txBody>
          <a:bodyPr wrap="square" rtlCol="0">
            <a:spAutoFit/>
          </a:bodyPr>
          <a:lstStyle/>
          <a:p>
            <a:r>
              <a:rPr lang="nl-NL" sz="3200" b="1" dirty="0">
                <a:solidFill>
                  <a:srgbClr val="1895CE"/>
                </a:solidFill>
              </a:rPr>
              <a:t>Kartonnen auto</a:t>
            </a:r>
          </a:p>
          <a:p>
            <a:endParaRPr lang="nl-BE" dirty="0"/>
          </a:p>
        </p:txBody>
      </p:sp>
      <p:pic>
        <p:nvPicPr>
          <p:cNvPr id="5" name="Tijdelijke aanduiding voor inhoud 5">
            <a:extLst>
              <a:ext uri="{FF2B5EF4-FFF2-40B4-BE49-F238E27FC236}">
                <a16:creationId xmlns:a16="http://schemas.microsoft.com/office/drawing/2014/main" id="{45AD7D9C-7016-4D78-A938-DA8C6AB2696C}"/>
              </a:ext>
            </a:extLst>
          </p:cNvPr>
          <p:cNvPicPr>
            <a:picLocks noChangeAspect="1"/>
          </p:cNvPicPr>
          <p:nvPr/>
        </p:nvPicPr>
        <p:blipFill rotWithShape="1">
          <a:blip r:embed="rId4"/>
          <a:srcRect b="15137"/>
          <a:stretch/>
        </p:blipFill>
        <p:spPr>
          <a:xfrm>
            <a:off x="253421" y="1467497"/>
            <a:ext cx="8664701" cy="4875114"/>
          </a:xfrm>
          <a:prstGeom prst="rect">
            <a:avLst/>
          </a:prstGeom>
        </p:spPr>
      </p:pic>
    </p:spTree>
    <p:extLst>
      <p:ext uri="{BB962C8B-B14F-4D97-AF65-F5344CB8AC3E}">
        <p14:creationId xmlns:p14="http://schemas.microsoft.com/office/powerpoint/2010/main" val="147078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FCA15"/>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685317" y="1704109"/>
            <a:ext cx="7762954" cy="1200329"/>
          </a:xfrm>
          <a:prstGeom prst="rect">
            <a:avLst/>
          </a:prstGeom>
          <a:noFill/>
        </p:spPr>
        <p:txBody>
          <a:bodyPr wrap="square" lIns="91440" tIns="45720" rIns="91440" bIns="45720" rtlCol="0" anchor="t">
            <a:spAutoFit/>
          </a:bodyPr>
          <a:lstStyle/>
          <a:p>
            <a:pPr algn="ctr"/>
            <a:r>
              <a:rPr lang="nl-BE" sz="7200" dirty="0">
                <a:solidFill>
                  <a:schemeClr val="bg1"/>
                </a:solidFill>
              </a:rPr>
              <a:t>EINDE</a:t>
            </a:r>
            <a:endParaRPr lang="nl-BE" sz="7200">
              <a:solidFill>
                <a:schemeClr val="bg1"/>
              </a:solidFill>
            </a:endParaRPr>
          </a:p>
        </p:txBody>
      </p:sp>
    </p:spTree>
    <p:extLst>
      <p:ext uri="{BB962C8B-B14F-4D97-AF65-F5344CB8AC3E}">
        <p14:creationId xmlns:p14="http://schemas.microsoft.com/office/powerpoint/2010/main" val="24513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53291" y="2644826"/>
            <a:ext cx="8437418" cy="1569660"/>
          </a:xfrm>
          <a:prstGeom prst="rect">
            <a:avLst/>
          </a:prstGeom>
          <a:noFill/>
        </p:spPr>
        <p:txBody>
          <a:bodyPr wrap="square" lIns="91440" tIns="45720" rIns="91440" bIns="45720" rtlCol="0" anchor="t">
            <a:spAutoFit/>
          </a:bodyPr>
          <a:lstStyle/>
          <a:p>
            <a:pPr algn="ctr"/>
            <a:r>
              <a:rPr lang="nl-BE" sz="4800" dirty="0">
                <a:solidFill>
                  <a:srgbClr val="1895CE"/>
                </a:solidFill>
              </a:rPr>
              <a:t>WAT HEBBEN VOLGENDE FOTO’S GEMEENSCHAPPELIJK? </a:t>
            </a:r>
          </a:p>
        </p:txBody>
      </p:sp>
    </p:spTree>
    <p:extLst>
      <p:ext uri="{BB962C8B-B14F-4D97-AF65-F5344CB8AC3E}">
        <p14:creationId xmlns:p14="http://schemas.microsoft.com/office/powerpoint/2010/main" val="26447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3" name="Picture 2">
            <a:extLst>
              <a:ext uri="{FF2B5EF4-FFF2-40B4-BE49-F238E27FC236}">
                <a16:creationId xmlns:a16="http://schemas.microsoft.com/office/drawing/2014/main" id="{1F20668F-F15B-2519-50B6-7728EA11E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862012"/>
            <a:ext cx="51339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3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descr="Papieren bierflesjes voor Carlsberg | biernet.nl">
            <a:extLst>
              <a:ext uri="{FF2B5EF4-FFF2-40B4-BE49-F238E27FC236}">
                <a16:creationId xmlns:a16="http://schemas.microsoft.com/office/drawing/2014/main" id="{01291598-F7D0-88DE-3727-14F1F35A4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84" y="1285875"/>
            <a:ext cx="7143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a:extLst>
              <a:ext uri="{FF2B5EF4-FFF2-40B4-BE49-F238E27FC236}">
                <a16:creationId xmlns:a16="http://schemas.microsoft.com/office/drawing/2014/main" id="{04E1738C-FE00-A56F-23F2-60D5D82E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59" y="1205569"/>
            <a:ext cx="69342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0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Tijdelijke aanduiding voor inhoud 4">
            <a:extLst>
              <a:ext uri="{FF2B5EF4-FFF2-40B4-BE49-F238E27FC236}">
                <a16:creationId xmlns:a16="http://schemas.microsoft.com/office/drawing/2014/main" id="{E07435A7-BF7D-146A-A0E3-6739E4258382}"/>
              </a:ext>
            </a:extLst>
          </p:cNvPr>
          <p:cNvPicPr>
            <a:picLocks noChangeAspect="1"/>
          </p:cNvPicPr>
          <p:nvPr/>
        </p:nvPicPr>
        <p:blipFill rotWithShape="1">
          <a:blip r:embed="rId3"/>
          <a:srcRect r="3557" b="1"/>
          <a:stretch/>
        </p:blipFill>
        <p:spPr>
          <a:xfrm>
            <a:off x="1008207" y="1417752"/>
            <a:ext cx="7151103" cy="4022496"/>
          </a:xfrm>
          <a:prstGeom prst="rect">
            <a:avLst/>
          </a:prstGeom>
        </p:spPr>
      </p:pic>
    </p:spTree>
    <p:extLst>
      <p:ext uri="{BB962C8B-B14F-4D97-AF65-F5344CB8AC3E}">
        <p14:creationId xmlns:p14="http://schemas.microsoft.com/office/powerpoint/2010/main" val="312413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2" name="Picture 2" descr="Brown Economy cardboard coffin – Coffins by JC Atkinson">
            <a:extLst>
              <a:ext uri="{FF2B5EF4-FFF2-40B4-BE49-F238E27FC236}">
                <a16:creationId xmlns:a16="http://schemas.microsoft.com/office/drawing/2014/main" id="{41B24C65-986E-E44A-457F-BD52563017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498" y="1696165"/>
            <a:ext cx="8301003" cy="34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9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1026" name="Picture 2" descr="Kartonnen tent? Een tent van karton hoe is dat? - Kampeermeneer.nl">
            <a:extLst>
              <a:ext uri="{FF2B5EF4-FFF2-40B4-BE49-F238E27FC236}">
                <a16:creationId xmlns:a16="http://schemas.microsoft.com/office/drawing/2014/main" id="{925B027A-D140-F99E-38FF-B06780ED5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334" y="1167954"/>
            <a:ext cx="6800849" cy="452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39470"/>
      </p:ext>
    </p:extLst>
  </p:cSld>
  <p:clrMapOvr>
    <a:masterClrMapping/>
  </p:clrMapOvr>
</p:sld>
</file>

<file path=ppt/theme/theme1.xml><?xml version="1.0" encoding="utf-8"?>
<a:theme xmlns:a="http://schemas.openxmlformats.org/drawingml/2006/main" name="PPT sjabloon oktober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jabloon_20151008  -  Alleen-lezen" id="{ECA2932B-01E6-46E4-8A5F-0F630BC1B676}" vid="{2326EEE1-F928-4729-92B4-0CE820C110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72D766C5ABE24DAA1D8CDF1BA59D40" ma:contentTypeVersion="" ma:contentTypeDescription="Create a new document." ma:contentTypeScope="" ma:versionID="e65d159788aa92ae3ae356b43425fcae">
  <xsd:schema xmlns:xsd="http://www.w3.org/2001/XMLSchema" xmlns:xs="http://www.w3.org/2001/XMLSchema" xmlns:p="http://schemas.microsoft.com/office/2006/metadata/properties" xmlns:ns2="18635d2d-a6f3-4fc6-a57a-cef950ecb4b7" xmlns:ns3="ab79bae5-3954-4fc6-b5c7-a632e027fd35" targetNamespace="http://schemas.microsoft.com/office/2006/metadata/properties" ma:root="true" ma:fieldsID="e81c53966e53cad93248b4766ed7216c" ns2:_="" ns3:_="">
    <xsd:import namespace="18635d2d-a6f3-4fc6-a57a-cef950ecb4b7"/>
    <xsd:import namespace="ab79bae5-3954-4fc6-b5c7-a632e027f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35d2d-a6f3-4fc6-a57a-cef950e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a3c89c-c0ec-4e0b-b889-34b805f384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79bae5-3954-4fc6-b5c7-a632e027fd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c16af4-8c6c-4830-a835-9433c63c49e6}" ma:internalName="TaxCatchAll" ma:showField="CatchAllData" ma:web="ab79bae5-3954-4fc6-b5c7-a632e027fd3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635d2d-a6f3-4fc6-a57a-cef950ecb4b7">
      <Terms xmlns="http://schemas.microsoft.com/office/infopath/2007/PartnerControls"/>
    </lcf76f155ced4ddcb4097134ff3c332f>
    <TaxCatchAll xmlns="ab79bae5-3954-4fc6-b5c7-a632e027fd35" xsi:nil="true"/>
  </documentManagement>
</p:properties>
</file>

<file path=customXml/itemProps1.xml><?xml version="1.0" encoding="utf-8"?>
<ds:datastoreItem xmlns:ds="http://schemas.openxmlformats.org/officeDocument/2006/customXml" ds:itemID="{3A217803-97BE-4086-A6DB-C6B6C04B49B9}">
  <ds:schemaRefs>
    <ds:schemaRef ds:uri="http://schemas.microsoft.com/sharepoint/v3/contenttype/forms"/>
  </ds:schemaRefs>
</ds:datastoreItem>
</file>

<file path=customXml/itemProps2.xml><?xml version="1.0" encoding="utf-8"?>
<ds:datastoreItem xmlns:ds="http://schemas.openxmlformats.org/officeDocument/2006/customXml" ds:itemID="{4EF219DC-5482-4491-BF79-8441762CA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35d2d-a6f3-4fc6-a57a-cef950ecb4b7"/>
    <ds:schemaRef ds:uri="ab79bae5-3954-4fc6-b5c7-a632e027f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FAC940-1C23-4691-9C64-23BCE62ED9AF}">
  <ds:schemaRefs>
    <ds:schemaRef ds:uri="ab79bae5-3954-4fc6-b5c7-a632e027fd35"/>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18635d2d-a6f3-4fc6-a57a-cef950ecb4b7"/>
    <ds:schemaRef ds:uri="http://purl.org/dc/term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Quiz-time met antwoorden</Template>
  <TotalTime>107</TotalTime>
  <Words>912</Words>
  <Application>Microsoft Office PowerPoint</Application>
  <PresentationFormat>Diavoorstelling (4:3)</PresentationFormat>
  <Paragraphs>71</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Roboto</vt:lpstr>
      <vt:lpstr>Times New Roman</vt:lpstr>
      <vt:lpstr>Verdana</vt:lpstr>
      <vt:lpstr>PPT sjabloon oktober 2015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Anske Allewaert | GoodPlanet Belgium</dc:creator>
  <cp:lastModifiedBy>Natacha Liesenborghs</cp:lastModifiedBy>
  <cp:revision>36</cp:revision>
  <dcterms:created xsi:type="dcterms:W3CDTF">2021-11-10T08:38:25Z</dcterms:created>
  <dcterms:modified xsi:type="dcterms:W3CDTF">2023-02-15T16:11:18Z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0x0101005F72D766C5ABE24DAA1D8CDF1BA59D40</vt:lpwstr>
  </property>
  <property fmtid="{D5CDD505-2E9C-101B-9397-08002B2CF9AE}" pid="3" name="MediaServiceImageTags">
    <vt:lpwstr/>
  </property>
</Properties>
</file>