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91" r:id="rId5"/>
    <p:sldId id="279" r:id="rId6"/>
    <p:sldId id="280" r:id="rId7"/>
    <p:sldId id="281" r:id="rId8"/>
    <p:sldId id="457" r:id="rId9"/>
    <p:sldId id="478" r:id="rId10"/>
    <p:sldId id="458" r:id="rId11"/>
    <p:sldId id="479" r:id="rId12"/>
    <p:sldId id="459" r:id="rId13"/>
    <p:sldId id="480" r:id="rId14"/>
    <p:sldId id="461" r:id="rId15"/>
    <p:sldId id="482" r:id="rId16"/>
    <p:sldId id="462" r:id="rId17"/>
    <p:sldId id="483" r:id="rId18"/>
    <p:sldId id="463" r:id="rId19"/>
    <p:sldId id="484" r:id="rId20"/>
    <p:sldId id="466" r:id="rId21"/>
    <p:sldId id="487" r:id="rId22"/>
    <p:sldId id="468" r:id="rId23"/>
    <p:sldId id="489" r:id="rId24"/>
    <p:sldId id="469" r:id="rId25"/>
    <p:sldId id="490" r:id="rId26"/>
    <p:sldId id="470" r:id="rId27"/>
    <p:sldId id="492" r:id="rId28"/>
    <p:sldId id="471" r:id="rId29"/>
    <p:sldId id="495" r:id="rId30"/>
    <p:sldId id="500" r:id="rId31"/>
    <p:sldId id="501" r:id="rId32"/>
    <p:sldId id="496" r:id="rId33"/>
    <p:sldId id="497" r:id="rId34"/>
    <p:sldId id="506" r:id="rId35"/>
    <p:sldId id="507" r:id="rId36"/>
    <p:sldId id="274" r:id="rId37"/>
    <p:sldId id="296" r:id="rId38"/>
    <p:sldId id="275" r:id="rId39"/>
    <p:sldId id="295" r:id="rId40"/>
    <p:sldId id="276" r:id="rId4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AF8A"/>
    <a:srgbClr val="1895CE"/>
    <a:srgbClr val="FFFFFE"/>
    <a:srgbClr val="FFFEFF"/>
    <a:srgbClr val="FEFFFF"/>
    <a:srgbClr val="FFFFFF"/>
    <a:srgbClr val="473F30"/>
    <a:srgbClr val="AFCA15"/>
    <a:srgbClr val="E52B51"/>
    <a:srgbClr val="E888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2B8C49-ECA8-4717-B301-3023029453E5}" v="63" dt="2022-01-25T10:24:21.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66" autoAdjust="0"/>
  </p:normalViewPr>
  <p:slideViewPr>
    <p:cSldViewPr snapToGrid="0">
      <p:cViewPr varScale="1">
        <p:scale>
          <a:sx n="48" d="100"/>
          <a:sy n="48" d="100"/>
        </p:scale>
        <p:origin x="2016"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De Leuze | GoodPlanet Belgium" userId="13461656-a2d6-4508-ace5-31c2c38ca7f1" providerId="ADAL" clId="{503D16BA-D153-4135-935F-47A18596E74C}"/>
    <pc:docChg chg="modSld">
      <pc:chgData name="Kelly De Leuze | GoodPlanet Belgium" userId="13461656-a2d6-4508-ace5-31c2c38ca7f1" providerId="ADAL" clId="{503D16BA-D153-4135-935F-47A18596E74C}" dt="2021-11-15T15:19:43.411" v="2" actId="20577"/>
      <pc:docMkLst>
        <pc:docMk/>
      </pc:docMkLst>
      <pc:sldChg chg="modNotesTx">
        <pc:chgData name="Kelly De Leuze | GoodPlanet Belgium" userId="13461656-a2d6-4508-ace5-31c2c38ca7f1" providerId="ADAL" clId="{503D16BA-D153-4135-935F-47A18596E74C}" dt="2021-11-15T15:19:43.411" v="2" actId="20577"/>
        <pc:sldMkLst>
          <pc:docMk/>
          <pc:sldMk cId="2335378901" sldId="478"/>
        </pc:sldMkLst>
      </pc:sldChg>
    </pc:docChg>
  </pc:docChgLst>
  <pc:docChgLst>
    <pc:chgData name="Kelly De Leuze | GoodPlanet Belgium" userId="13461656-a2d6-4508-ace5-31c2c38ca7f1" providerId="ADAL" clId="{1C2B8C49-ECA8-4717-B301-3023029453E5}"/>
    <pc:docChg chg="custSel addSld delSld modSld">
      <pc:chgData name="Kelly De Leuze | GoodPlanet Belgium" userId="13461656-a2d6-4508-ace5-31c2c38ca7f1" providerId="ADAL" clId="{1C2B8C49-ECA8-4717-B301-3023029453E5}" dt="2022-01-25T10:24:34.865" v="88" actId="47"/>
      <pc:docMkLst>
        <pc:docMk/>
      </pc:docMkLst>
      <pc:sldChg chg="addSp modSp mod modAnim modNotesTx">
        <pc:chgData name="Kelly De Leuze | GoodPlanet Belgium" userId="13461656-a2d6-4508-ace5-31c2c38ca7f1" providerId="ADAL" clId="{1C2B8C49-ECA8-4717-B301-3023029453E5}" dt="2022-01-25T10:24:29.554" v="87"/>
        <pc:sldMkLst>
          <pc:docMk/>
          <pc:sldMk cId="3225545327" sldId="295"/>
        </pc:sldMkLst>
        <pc:spChg chg="mod">
          <ac:chgData name="Kelly De Leuze | GoodPlanet Belgium" userId="13461656-a2d6-4508-ace5-31c2c38ca7f1" providerId="ADAL" clId="{1C2B8C49-ECA8-4717-B301-3023029453E5}" dt="2022-01-25T10:24:21.653" v="85" actId="20577"/>
          <ac:spMkLst>
            <pc:docMk/>
            <pc:sldMk cId="3225545327" sldId="295"/>
            <ac:spMk id="8" creationId="{00000000-0000-0000-0000-000000000000}"/>
          </ac:spMkLst>
        </pc:spChg>
        <pc:spChg chg="add mod">
          <ac:chgData name="Kelly De Leuze | GoodPlanet Belgium" userId="13461656-a2d6-4508-ace5-31c2c38ca7f1" providerId="ADAL" clId="{1C2B8C49-ECA8-4717-B301-3023029453E5}" dt="2022-01-25T10:09:58.015" v="1" actId="1076"/>
          <ac:spMkLst>
            <pc:docMk/>
            <pc:sldMk cId="3225545327" sldId="295"/>
            <ac:spMk id="11" creationId="{2C34DDAA-7ADA-48AD-8D04-87EB9F931464}"/>
          </ac:spMkLst>
        </pc:spChg>
      </pc:sldChg>
      <pc:sldChg chg="addSp delSp add del mod delAnim">
        <pc:chgData name="Kelly De Leuze | GoodPlanet Belgium" userId="13461656-a2d6-4508-ace5-31c2c38ca7f1" providerId="ADAL" clId="{1C2B8C49-ECA8-4717-B301-3023029453E5}" dt="2022-01-25T10:18:04.356" v="75" actId="2696"/>
        <pc:sldMkLst>
          <pc:docMk/>
          <pc:sldMk cId="3231665970" sldId="508"/>
        </pc:sldMkLst>
        <pc:spChg chg="del">
          <ac:chgData name="Kelly De Leuze | GoodPlanet Belgium" userId="13461656-a2d6-4508-ace5-31c2c38ca7f1" providerId="ADAL" clId="{1C2B8C49-ECA8-4717-B301-3023029453E5}" dt="2022-01-25T10:14:27.764" v="3" actId="478"/>
          <ac:spMkLst>
            <pc:docMk/>
            <pc:sldMk cId="3231665970" sldId="508"/>
            <ac:spMk id="8" creationId="{00000000-0000-0000-0000-000000000000}"/>
          </ac:spMkLst>
        </pc:spChg>
        <pc:picChg chg="add">
          <ac:chgData name="Kelly De Leuze | GoodPlanet Belgium" userId="13461656-a2d6-4508-ace5-31c2c38ca7f1" providerId="ADAL" clId="{1C2B8C49-ECA8-4717-B301-3023029453E5}" dt="2022-01-25T10:14:28.265" v="4" actId="22"/>
          <ac:picMkLst>
            <pc:docMk/>
            <pc:sldMk cId="3231665970" sldId="508"/>
            <ac:picMk id="4" creationId="{27318779-C286-4168-A397-4CABBF4046DD}"/>
          </ac:picMkLst>
        </pc:picChg>
      </pc:sldChg>
      <pc:sldChg chg="modSp add del modAnim">
        <pc:chgData name="Kelly De Leuze | GoodPlanet Belgium" userId="13461656-a2d6-4508-ace5-31c2c38ca7f1" providerId="ADAL" clId="{1C2B8C49-ECA8-4717-B301-3023029453E5}" dt="2022-01-25T10:24:34.865" v="88" actId="47"/>
        <pc:sldMkLst>
          <pc:docMk/>
          <pc:sldMk cId="822693125" sldId="509"/>
        </pc:sldMkLst>
        <pc:spChg chg="mod">
          <ac:chgData name="Kelly De Leuze | GoodPlanet Belgium" userId="13461656-a2d6-4508-ace5-31c2c38ca7f1" providerId="ADAL" clId="{1C2B8C49-ECA8-4717-B301-3023029453E5}" dt="2022-01-25T10:24:00.833" v="78" actId="20577"/>
          <ac:spMkLst>
            <pc:docMk/>
            <pc:sldMk cId="822693125" sldId="509"/>
            <ac:spMk id="8" creationId="{00000000-0000-0000-0000-000000000000}"/>
          </ac:spMkLst>
        </pc:spChg>
      </pc:sldChg>
    </pc:docChg>
  </pc:docChgLst>
  <pc:docChgLst>
    <pc:chgData name="Anske Allewaert | GoodPlanet Belgium" userId="39665255-030a-4689-b522-fb6b10596f60" providerId="ADAL" clId="{9F59C91C-3B98-49AD-A5F1-BB8738766167}"/>
    <pc:docChg chg="modSld">
      <pc:chgData name="Anske Allewaert | GoodPlanet Belgium" userId="39665255-030a-4689-b522-fb6b10596f60" providerId="ADAL" clId="{9F59C91C-3B98-49AD-A5F1-BB8738766167}" dt="2021-11-10T09:36:43.051" v="29" actId="20577"/>
      <pc:docMkLst>
        <pc:docMk/>
      </pc:docMkLst>
      <pc:sldChg chg="modSp mod">
        <pc:chgData name="Anske Allewaert | GoodPlanet Belgium" userId="39665255-030a-4689-b522-fb6b10596f60" providerId="ADAL" clId="{9F59C91C-3B98-49AD-A5F1-BB8738766167}" dt="2021-11-10T09:35:13.948" v="21" actId="20577"/>
        <pc:sldMkLst>
          <pc:docMk/>
          <pc:sldMk cId="2644778539" sldId="280"/>
        </pc:sldMkLst>
        <pc:spChg chg="mod">
          <ac:chgData name="Anske Allewaert | GoodPlanet Belgium" userId="39665255-030a-4689-b522-fb6b10596f60" providerId="ADAL" clId="{9F59C91C-3B98-49AD-A5F1-BB8738766167}" dt="2021-11-10T09:35:00.621" v="7" actId="20577"/>
          <ac:spMkLst>
            <pc:docMk/>
            <pc:sldMk cId="2644778539" sldId="280"/>
            <ac:spMk id="2" creationId="{00000000-0000-0000-0000-000000000000}"/>
          </ac:spMkLst>
        </pc:spChg>
        <pc:spChg chg="mod">
          <ac:chgData name="Anske Allewaert | GoodPlanet Belgium" userId="39665255-030a-4689-b522-fb6b10596f60" providerId="ADAL" clId="{9F59C91C-3B98-49AD-A5F1-BB8738766167}" dt="2021-11-10T09:35:13.948" v="21" actId="20577"/>
          <ac:spMkLst>
            <pc:docMk/>
            <pc:sldMk cId="2644778539" sldId="280"/>
            <ac:spMk id="8" creationId="{00000000-0000-0000-0000-000000000000}"/>
          </ac:spMkLst>
        </pc:spChg>
      </pc:sldChg>
      <pc:sldChg chg="modSp">
        <pc:chgData name="Anske Allewaert | GoodPlanet Belgium" userId="39665255-030a-4689-b522-fb6b10596f60" providerId="ADAL" clId="{9F59C91C-3B98-49AD-A5F1-BB8738766167}" dt="2021-11-10T09:36:43.051" v="29" actId="20577"/>
        <pc:sldMkLst>
          <pc:docMk/>
          <pc:sldMk cId="3225545327" sldId="296"/>
        </pc:sldMkLst>
        <pc:spChg chg="mod">
          <ac:chgData name="Anske Allewaert | GoodPlanet Belgium" userId="39665255-030a-4689-b522-fb6b10596f60" providerId="ADAL" clId="{9F59C91C-3B98-49AD-A5F1-BB8738766167}" dt="2021-11-10T09:36:43.051" v="29" actId="20577"/>
          <ac:spMkLst>
            <pc:docMk/>
            <pc:sldMk cId="3225545327" sldId="296"/>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92E0E-BE89-41A3-B25C-E46941A6DFCE}" type="datetimeFigureOut">
              <a:rPr lang="nl-BE" smtClean="0"/>
              <a:t>25/01/2022</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A8F59E-7B8D-4735-9CD3-3995AD795B12}" type="slidenum">
              <a:rPr lang="nl-BE" smtClean="0"/>
              <a:t>‹nr.›</a:t>
            </a:fld>
            <a:endParaRPr lang="nl-BE"/>
          </a:p>
        </p:txBody>
      </p:sp>
    </p:spTree>
    <p:extLst>
      <p:ext uri="{BB962C8B-B14F-4D97-AF65-F5344CB8AC3E}">
        <p14:creationId xmlns:p14="http://schemas.microsoft.com/office/powerpoint/2010/main" val="363333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65Qzc3_NtG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pen.spotify.com/playlist/6c0UAa4IAokVkVKP4gcptB?si=yN2f93x7QnyoqxhYWuLuHQ&amp;utm_source=copy-link&amp;dl_branch=1&amp;nd=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5</a:t>
            </a:fld>
            <a:endParaRPr lang="nl-BE"/>
          </a:p>
        </p:txBody>
      </p:sp>
    </p:spTree>
    <p:extLst>
      <p:ext uri="{BB962C8B-B14F-4D97-AF65-F5344CB8AC3E}">
        <p14:creationId xmlns:p14="http://schemas.microsoft.com/office/powerpoint/2010/main" val="2824504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C</a:t>
            </a:r>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14</a:t>
            </a:fld>
            <a:endParaRPr lang="nl-BE"/>
          </a:p>
        </p:txBody>
      </p:sp>
    </p:spTree>
    <p:extLst>
      <p:ext uri="{BB962C8B-B14F-4D97-AF65-F5344CB8AC3E}">
        <p14:creationId xmlns:p14="http://schemas.microsoft.com/office/powerpoint/2010/main" val="294573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15</a:t>
            </a:fld>
            <a:endParaRPr lang="nl-BE"/>
          </a:p>
        </p:txBody>
      </p:sp>
    </p:spTree>
    <p:extLst>
      <p:ext uri="{BB962C8B-B14F-4D97-AF65-F5344CB8AC3E}">
        <p14:creationId xmlns:p14="http://schemas.microsoft.com/office/powerpoint/2010/main" val="3808810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B</a:t>
            </a:r>
          </a:p>
          <a:p>
            <a:endParaRPr lang="nl-NL"/>
          </a:p>
          <a:p>
            <a:pPr algn="l"/>
            <a:r>
              <a:rPr lang="nl-NL" sz="1800" b="1" i="0" u="none" strike="noStrike" baseline="0">
                <a:solidFill>
                  <a:srgbClr val="319CA7"/>
                </a:solidFill>
                <a:latin typeface="Lato-Bold"/>
              </a:rPr>
              <a:t>Bijkomende uitleg: </a:t>
            </a:r>
            <a:r>
              <a:rPr lang="nl-NL" sz="1800" b="0" i="0" u="none" strike="noStrike" baseline="0">
                <a:solidFill>
                  <a:srgbClr val="319CA7"/>
                </a:solidFill>
                <a:latin typeface="Lato-Regular"/>
              </a:rPr>
              <a:t>Voor de productie van gerecycleerd papier heb je dus 10 keer minder water nodig</a:t>
            </a:r>
          </a:p>
          <a:p>
            <a:pPr algn="l"/>
            <a:r>
              <a:rPr lang="nl-NL" sz="1800" b="0" i="0" u="none" strike="noStrike" baseline="0">
                <a:solidFill>
                  <a:srgbClr val="319CA7"/>
                </a:solidFill>
                <a:latin typeface="Lato-Regular"/>
              </a:rPr>
              <a:t>dan voor de productie van papier op basis van nieuwe houtvezels. Uiteraard bespaar je ook heel wat</a:t>
            </a:r>
          </a:p>
          <a:p>
            <a:pPr algn="l"/>
            <a:r>
              <a:rPr lang="nl-NL" sz="1800" b="0" i="0" u="none" strike="noStrike" baseline="0">
                <a:solidFill>
                  <a:srgbClr val="319CA7"/>
                </a:solidFill>
                <a:latin typeface="Lato-Regular"/>
              </a:rPr>
              <a:t>hout door oud papier als grondstof te gebruiken. Het recyclageproces vraagt minder energie dan de</a:t>
            </a:r>
          </a:p>
          <a:p>
            <a:pPr algn="l"/>
            <a:r>
              <a:rPr lang="nl-NL" sz="1800" b="0" i="0" u="none" strike="noStrike" baseline="0">
                <a:solidFill>
                  <a:srgbClr val="319CA7"/>
                </a:solidFill>
                <a:latin typeface="Lato-Regular"/>
              </a:rPr>
              <a:t>productie van nieuw papier op basis van houtvezels.</a:t>
            </a:r>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16</a:t>
            </a:fld>
            <a:endParaRPr lang="nl-BE"/>
          </a:p>
        </p:txBody>
      </p:sp>
    </p:spTree>
    <p:extLst>
      <p:ext uri="{BB962C8B-B14F-4D97-AF65-F5344CB8AC3E}">
        <p14:creationId xmlns:p14="http://schemas.microsoft.com/office/powerpoint/2010/main" val="2524448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17</a:t>
            </a:fld>
            <a:endParaRPr lang="nl-BE"/>
          </a:p>
        </p:txBody>
      </p:sp>
    </p:spTree>
    <p:extLst>
      <p:ext uri="{BB962C8B-B14F-4D97-AF65-F5344CB8AC3E}">
        <p14:creationId xmlns:p14="http://schemas.microsoft.com/office/powerpoint/2010/main" val="1850627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A</a:t>
            </a:r>
          </a:p>
          <a:p>
            <a:endParaRPr lang="nl-NL"/>
          </a:p>
          <a:p>
            <a:pPr algn="l"/>
            <a:r>
              <a:rPr lang="nl-NL" sz="1800" b="1" i="0" u="none" strike="noStrike" baseline="0">
                <a:solidFill>
                  <a:srgbClr val="319CA7"/>
                </a:solidFill>
                <a:latin typeface="Lato-Bold"/>
              </a:rPr>
              <a:t>Bijkomende uitleg: </a:t>
            </a:r>
            <a:r>
              <a:rPr lang="nl-NL" sz="1800" b="0" i="0" u="none" strike="noStrike" baseline="0">
                <a:solidFill>
                  <a:srgbClr val="319CA7"/>
                </a:solidFill>
                <a:latin typeface="Lato-Regular"/>
              </a:rPr>
              <a:t>Alles hangt af van de oorsprong van het oude papier:</a:t>
            </a:r>
          </a:p>
          <a:p>
            <a:pPr algn="l"/>
            <a:r>
              <a:rPr lang="nl-NL" sz="1800" b="0" i="0" u="none" strike="noStrike" baseline="0">
                <a:solidFill>
                  <a:srgbClr val="319CA7"/>
                </a:solidFill>
                <a:latin typeface="Lato-Regular"/>
              </a:rPr>
              <a:t>• Meestal is gerecycleerd papier bedrukt geweest wat zorgt voor een grijzere kleur na recyclage die</a:t>
            </a:r>
          </a:p>
          <a:p>
            <a:pPr algn="l"/>
            <a:r>
              <a:rPr lang="nl-NL" sz="1800" b="0" i="0" u="none" strike="noStrike" baseline="0">
                <a:solidFill>
                  <a:srgbClr val="319CA7"/>
                </a:solidFill>
                <a:latin typeface="Lato-Regular"/>
              </a:rPr>
              <a:t>verschilt van de kleur van ‘nieuw’ papier. Je kan echter ook kringlooppapier kopen dat even wit is als</a:t>
            </a:r>
          </a:p>
          <a:p>
            <a:pPr algn="l"/>
            <a:r>
              <a:rPr lang="nl-NL" sz="1800" b="0" i="0" u="none" strike="noStrike" baseline="0">
                <a:solidFill>
                  <a:srgbClr val="319CA7"/>
                </a:solidFill>
                <a:latin typeface="Lato-Regular"/>
              </a:rPr>
              <a:t>papier uit nieuwe houtvezels. Bij de productie van dit witte gerecycleerd papier werd eerst de inkt</a:t>
            </a:r>
          </a:p>
          <a:p>
            <a:pPr algn="l"/>
            <a:r>
              <a:rPr lang="nl-NL" sz="1800" b="0" i="0" u="none" strike="noStrike" baseline="0">
                <a:solidFill>
                  <a:srgbClr val="319CA7"/>
                </a:solidFill>
                <a:latin typeface="Lato-Regular"/>
              </a:rPr>
              <a:t>van de vezels gewassen of zelfs gebleekt. Het witte gerecycleerd papier is daarom ook iets duurder</a:t>
            </a:r>
          </a:p>
          <a:p>
            <a:pPr algn="l"/>
            <a:r>
              <a:rPr lang="nl-NL" sz="1800" b="0" i="0" u="none" strike="noStrike" baseline="0">
                <a:solidFill>
                  <a:srgbClr val="319CA7"/>
                </a:solidFill>
                <a:latin typeface="Lato-Regular"/>
              </a:rPr>
              <a:t>dan het grijze gerecycleerd papier.</a:t>
            </a:r>
          </a:p>
          <a:p>
            <a:pPr algn="l"/>
            <a:r>
              <a:rPr lang="nl-NL" sz="1800" b="0" i="0" u="none" strike="noStrike" baseline="0">
                <a:solidFill>
                  <a:srgbClr val="319CA7"/>
                </a:solidFill>
                <a:latin typeface="Lato-Regular"/>
              </a:rPr>
              <a:t>• Indien oud papier gebruikt wordt dat onbedrukt is- pré </a:t>
            </a:r>
            <a:r>
              <a:rPr lang="nl-NL" sz="1800" b="0" i="0" u="none" strike="noStrike" baseline="0" err="1">
                <a:solidFill>
                  <a:srgbClr val="319CA7"/>
                </a:solidFill>
                <a:latin typeface="Lato-Regular"/>
              </a:rPr>
              <a:t>consumer</a:t>
            </a:r>
            <a:r>
              <a:rPr lang="nl-NL" sz="1800" b="0" i="0" u="none" strike="noStrike" baseline="0">
                <a:solidFill>
                  <a:srgbClr val="319CA7"/>
                </a:solidFill>
                <a:latin typeface="Lato-Regular"/>
              </a:rPr>
              <a:t>- meestal afkomstig van drukkerijen</a:t>
            </a:r>
          </a:p>
          <a:p>
            <a:pPr algn="l"/>
            <a:r>
              <a:rPr lang="nl-NL" sz="1800" b="0" i="0" u="none" strike="noStrike" baseline="0">
                <a:solidFill>
                  <a:srgbClr val="319CA7"/>
                </a:solidFill>
                <a:latin typeface="Lato-Regular"/>
              </a:rPr>
              <a:t>en papierfabrieken- dan is het niet nodig om dit gerecycleerd papier te ontinkten of te bleken.</a:t>
            </a:r>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18</a:t>
            </a:fld>
            <a:endParaRPr lang="nl-BE"/>
          </a:p>
        </p:txBody>
      </p:sp>
    </p:spTree>
    <p:extLst>
      <p:ext uri="{BB962C8B-B14F-4D97-AF65-F5344CB8AC3E}">
        <p14:creationId xmlns:p14="http://schemas.microsoft.com/office/powerpoint/2010/main" val="2581654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19</a:t>
            </a:fld>
            <a:endParaRPr lang="nl-BE"/>
          </a:p>
        </p:txBody>
      </p:sp>
    </p:spTree>
    <p:extLst>
      <p:ext uri="{BB962C8B-B14F-4D97-AF65-F5344CB8AC3E}">
        <p14:creationId xmlns:p14="http://schemas.microsoft.com/office/powerpoint/2010/main" val="193124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A </a:t>
            </a:r>
          </a:p>
          <a:p>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20</a:t>
            </a:fld>
            <a:endParaRPr lang="nl-BE"/>
          </a:p>
        </p:txBody>
      </p:sp>
    </p:spTree>
    <p:extLst>
      <p:ext uri="{BB962C8B-B14F-4D97-AF65-F5344CB8AC3E}">
        <p14:creationId xmlns:p14="http://schemas.microsoft.com/office/powerpoint/2010/main" val="316761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21</a:t>
            </a:fld>
            <a:endParaRPr lang="nl-BE"/>
          </a:p>
        </p:txBody>
      </p:sp>
    </p:spTree>
    <p:extLst>
      <p:ext uri="{BB962C8B-B14F-4D97-AF65-F5344CB8AC3E}">
        <p14:creationId xmlns:p14="http://schemas.microsoft.com/office/powerpoint/2010/main" val="1065969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B</a:t>
            </a:r>
          </a:p>
          <a:p>
            <a:endParaRPr lang="nl-NL"/>
          </a:p>
          <a:p>
            <a:pPr algn="l"/>
            <a:r>
              <a:rPr lang="nl-NL" sz="1800" b="1" i="0" u="none" strike="noStrike" baseline="0">
                <a:solidFill>
                  <a:srgbClr val="319CA7"/>
                </a:solidFill>
                <a:latin typeface="Lato-Bold"/>
              </a:rPr>
              <a:t>Bijkomende uitleg: </a:t>
            </a:r>
            <a:r>
              <a:rPr lang="nl-NL" sz="1800" b="0" i="0" u="none" strike="noStrike" baseline="0">
                <a:solidFill>
                  <a:srgbClr val="319CA7"/>
                </a:solidFill>
                <a:latin typeface="Lato-Regular"/>
              </a:rPr>
              <a:t>Recyclage geeft oud papier een tweede leven, maar we kunnen papier niet</a:t>
            </a:r>
          </a:p>
          <a:p>
            <a:pPr algn="l"/>
            <a:r>
              <a:rPr lang="nl-NL" sz="1800" b="0" i="0" u="none" strike="noStrike" baseline="0">
                <a:solidFill>
                  <a:srgbClr val="319CA7"/>
                </a:solidFill>
                <a:latin typeface="Lato-Regular"/>
              </a:rPr>
              <a:t>oneindig recycleren omdat de kwaliteit van de houtvezels vermindert tijdens het recyclageproces. De</a:t>
            </a:r>
          </a:p>
          <a:p>
            <a:pPr algn="l"/>
            <a:r>
              <a:rPr lang="nl-NL" sz="1800" b="0" i="0" u="none" strike="noStrike" baseline="0">
                <a:solidFill>
                  <a:srgbClr val="319CA7"/>
                </a:solidFill>
                <a:latin typeface="Lato-Regular"/>
              </a:rPr>
              <a:t>houtvezels raken beschadigd en worden korter. Daarom zijn er ook binnen het recyclageproces steeds</a:t>
            </a:r>
          </a:p>
          <a:p>
            <a:pPr algn="l"/>
            <a:r>
              <a:rPr lang="nl-NL" sz="1800" b="0" i="0" u="none" strike="noStrike" baseline="0">
                <a:solidFill>
                  <a:srgbClr val="319CA7"/>
                </a:solidFill>
                <a:latin typeface="Lato-Regular"/>
              </a:rPr>
              <a:t>verse houtvezels nodig. Naargelang de papiersoort kan een vezel gemiddeld 5-7 keer gerecycleerd</a:t>
            </a:r>
          </a:p>
          <a:p>
            <a:pPr algn="l"/>
            <a:r>
              <a:rPr lang="nl-NL" sz="1800" b="0" i="0" u="none" strike="noStrike" baseline="0">
                <a:solidFill>
                  <a:srgbClr val="319CA7"/>
                </a:solidFill>
                <a:latin typeface="Lato-Regular"/>
              </a:rPr>
              <a:t>worden (met uitschieters naar wel 20 keer). Dit neemt natuurlijk niet weg dat er papier en karton</a:t>
            </a:r>
          </a:p>
          <a:p>
            <a:pPr algn="l"/>
            <a:r>
              <a:rPr lang="nl-NL" sz="1800" b="0" i="0" u="none" strike="noStrike" baseline="0">
                <a:solidFill>
                  <a:srgbClr val="319CA7"/>
                </a:solidFill>
                <a:latin typeface="Lato-Regular"/>
              </a:rPr>
              <a:t>bestaat dat volledig gemaakt is met gerecycleerde houtvezels.</a:t>
            </a:r>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22</a:t>
            </a:fld>
            <a:endParaRPr lang="nl-BE"/>
          </a:p>
        </p:txBody>
      </p:sp>
    </p:spTree>
    <p:extLst>
      <p:ext uri="{BB962C8B-B14F-4D97-AF65-F5344CB8AC3E}">
        <p14:creationId xmlns:p14="http://schemas.microsoft.com/office/powerpoint/2010/main" val="3833152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23</a:t>
            </a:fld>
            <a:endParaRPr lang="nl-BE"/>
          </a:p>
        </p:txBody>
      </p:sp>
    </p:spTree>
    <p:extLst>
      <p:ext uri="{BB962C8B-B14F-4D97-AF65-F5344CB8AC3E}">
        <p14:creationId xmlns:p14="http://schemas.microsoft.com/office/powerpoint/2010/main" val="317427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C</a:t>
            </a:r>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6</a:t>
            </a:fld>
            <a:endParaRPr lang="nl-BE"/>
          </a:p>
        </p:txBody>
      </p:sp>
    </p:spTree>
    <p:extLst>
      <p:ext uri="{BB962C8B-B14F-4D97-AF65-F5344CB8AC3E}">
        <p14:creationId xmlns:p14="http://schemas.microsoft.com/office/powerpoint/2010/main" val="3042984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B</a:t>
            </a:r>
          </a:p>
          <a:p>
            <a:pPr algn="just">
              <a:lnSpc>
                <a:spcPct val="115000"/>
              </a:lnSpc>
              <a:spcAft>
                <a:spcPts val="800"/>
              </a:spcAft>
            </a:pPr>
            <a:endParaRPr lang="nl-BE" sz="1800">
              <a:effectLst/>
              <a:latin typeface="Arial" panose="020B0604020202020204" pitchFamily="34" charset="0"/>
              <a:ea typeface="Calibri" panose="020F0502020204030204" pitchFamily="34" charset="0"/>
              <a:cs typeface="Times New Roman" panose="02020603050405020304" pitchFamily="18" charset="0"/>
            </a:endParaRPr>
          </a:p>
          <a:p>
            <a:pPr algn="l"/>
            <a:r>
              <a:rPr lang="nl-NL" sz="1800" b="1" i="0" u="none" strike="noStrike" baseline="0">
                <a:solidFill>
                  <a:srgbClr val="319CA7"/>
                </a:solidFill>
                <a:latin typeface="Lato-Bold"/>
              </a:rPr>
              <a:t>Bijkomende uitleg: </a:t>
            </a:r>
            <a:r>
              <a:rPr lang="nl-NL" sz="1800" b="0" i="0" u="none" strike="noStrike" baseline="0">
                <a:solidFill>
                  <a:srgbClr val="319CA7"/>
                </a:solidFill>
                <a:latin typeface="Lato-Regular"/>
              </a:rPr>
              <a:t>Richtlijnen over voedselveiligheid beperken het percentage gerecycleerd</a:t>
            </a:r>
          </a:p>
          <a:p>
            <a:pPr algn="l"/>
            <a:r>
              <a:rPr lang="nl-NL" sz="1800" b="0" i="0" u="none" strike="noStrike" baseline="0">
                <a:solidFill>
                  <a:srgbClr val="319CA7"/>
                </a:solidFill>
                <a:latin typeface="Lato-Regular"/>
              </a:rPr>
              <a:t>materiaal dat een verpakking die in contact komt met voedsel mag bevatten. Om ervoor te zorgen</a:t>
            </a:r>
          </a:p>
          <a:p>
            <a:pPr algn="l"/>
            <a:r>
              <a:rPr lang="nl-NL" sz="1800" b="0" i="0" u="none" strike="noStrike" baseline="0">
                <a:solidFill>
                  <a:srgbClr val="319CA7"/>
                </a:solidFill>
                <a:latin typeface="Lato-Regular"/>
              </a:rPr>
              <a:t>dat een kartonnen beker waterbestendig is, moet er binnenin een plastic laagje toegevoegd worden.</a:t>
            </a:r>
          </a:p>
          <a:p>
            <a:pPr algn="l"/>
            <a:r>
              <a:rPr lang="nl-NL" sz="1800" b="0" i="0" u="none" strike="noStrike" baseline="0">
                <a:solidFill>
                  <a:srgbClr val="319CA7"/>
                </a:solidFill>
                <a:latin typeface="Lato-Regular"/>
              </a:rPr>
              <a:t>Omdat het plastic gescheiden moet worden van het karton, wordt het recyclageproces niet alleen</a:t>
            </a:r>
          </a:p>
          <a:p>
            <a:pPr algn="l"/>
            <a:r>
              <a:rPr lang="nl-NL" sz="1800" b="0" i="0" u="none" strike="noStrike" baseline="0">
                <a:solidFill>
                  <a:srgbClr val="319CA7"/>
                </a:solidFill>
                <a:latin typeface="Lato-Regular"/>
              </a:rPr>
              <a:t>ingewikkelder, maar ook duurder. Dat heeft als gevolg dat het vaak wel mogelijk is om een verpakking</a:t>
            </a:r>
          </a:p>
          <a:p>
            <a:pPr algn="l"/>
            <a:r>
              <a:rPr lang="nl-NL" sz="1800" b="0" i="0" u="none" strike="noStrike" baseline="0">
                <a:solidFill>
                  <a:srgbClr val="319CA7"/>
                </a:solidFill>
                <a:latin typeface="Lato-Regular"/>
              </a:rPr>
              <a:t>te recycleren, maar dat het niet gebeurt omdat het economisch gezien niet voldoende rendabel is. Het</a:t>
            </a:r>
          </a:p>
          <a:p>
            <a:pPr algn="l"/>
            <a:r>
              <a:rPr lang="nl-NL" sz="1800" b="0" i="0" u="none" strike="noStrike" baseline="0">
                <a:solidFill>
                  <a:srgbClr val="319CA7"/>
                </a:solidFill>
                <a:latin typeface="Lato-Regular"/>
              </a:rPr>
              <a:t>is dus belangrijk dat bedrijven blijven inzetten op de ontwikkeling van verpakkingen die makkelijker te</a:t>
            </a:r>
          </a:p>
          <a:p>
            <a:pPr algn="l"/>
            <a:r>
              <a:rPr lang="nl-BE" sz="1800" b="0" i="0" u="none" strike="noStrike" baseline="0">
                <a:solidFill>
                  <a:srgbClr val="319CA7"/>
                </a:solidFill>
                <a:latin typeface="Lato-Regular"/>
              </a:rPr>
              <a:t>recycleren zijn.</a:t>
            </a:r>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24</a:t>
            </a:fld>
            <a:endParaRPr lang="nl-BE"/>
          </a:p>
        </p:txBody>
      </p:sp>
    </p:spTree>
    <p:extLst>
      <p:ext uri="{BB962C8B-B14F-4D97-AF65-F5344CB8AC3E}">
        <p14:creationId xmlns:p14="http://schemas.microsoft.com/office/powerpoint/2010/main" val="199160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25</a:t>
            </a:fld>
            <a:endParaRPr lang="nl-BE"/>
          </a:p>
        </p:txBody>
      </p:sp>
    </p:spTree>
    <p:extLst>
      <p:ext uri="{BB962C8B-B14F-4D97-AF65-F5344CB8AC3E}">
        <p14:creationId xmlns:p14="http://schemas.microsoft.com/office/powerpoint/2010/main" val="2897880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C</a:t>
            </a:r>
          </a:p>
          <a:p>
            <a:pPr algn="just">
              <a:lnSpc>
                <a:spcPct val="115000"/>
              </a:lnSpc>
              <a:spcAft>
                <a:spcPts val="800"/>
              </a:spcAft>
            </a:pPr>
            <a:r>
              <a:rPr lang="en-GB" sz="1800">
                <a:effectLst/>
                <a:latin typeface="Arial" panose="020B0604020202020204" pitchFamily="34" charset="0"/>
                <a:ea typeface="Calibri" panose="020F0502020204030204" pitchFamily="34" charset="0"/>
                <a:cs typeface="Arial" panose="020B0604020202020204" pitchFamily="34" charset="0"/>
              </a:rPr>
              <a:t> </a:t>
            </a:r>
            <a:endParaRPr lang="nl-BE" sz="1800">
              <a:effectLst/>
              <a:latin typeface="Arial" panose="020B0604020202020204" pitchFamily="34" charset="0"/>
              <a:ea typeface="Calibri" panose="020F0502020204030204" pitchFamily="34" charset="0"/>
              <a:cs typeface="Times New Roman" panose="02020603050405020304" pitchFamily="18" charset="0"/>
            </a:endParaRPr>
          </a:p>
          <a:p>
            <a:pPr algn="l"/>
            <a:r>
              <a:rPr lang="nl-NL" sz="1800" b="1" i="0" u="none" strike="noStrike" baseline="0">
                <a:solidFill>
                  <a:srgbClr val="319CA7"/>
                </a:solidFill>
                <a:latin typeface="Lato-Bold"/>
              </a:rPr>
              <a:t>Bijkomende uitleg: </a:t>
            </a:r>
            <a:r>
              <a:rPr lang="nl-NL" sz="1800" b="0" i="0" u="none" strike="noStrike" baseline="0">
                <a:solidFill>
                  <a:srgbClr val="319CA7"/>
                </a:solidFill>
                <a:latin typeface="Lato-Regular"/>
              </a:rPr>
              <a:t>Een brik of drankkarton is een verpakking die uit drie lagen bestaat: karton,</a:t>
            </a:r>
          </a:p>
          <a:p>
            <a:pPr algn="l"/>
            <a:r>
              <a:rPr lang="nl-NL" sz="1800" b="0" i="0" u="none" strike="noStrike" baseline="0">
                <a:solidFill>
                  <a:srgbClr val="319CA7"/>
                </a:solidFill>
                <a:latin typeface="Lato-Regular"/>
              </a:rPr>
              <a:t>aluminium en plastic. Deze lagen moeten gescheiden worden bij de recyclage, wat het recyclageproces</a:t>
            </a:r>
          </a:p>
          <a:p>
            <a:pPr algn="l"/>
            <a:r>
              <a:rPr lang="nl-NL" sz="1800" b="0" i="0" u="none" strike="noStrike" baseline="0">
                <a:solidFill>
                  <a:srgbClr val="319CA7"/>
                </a:solidFill>
                <a:latin typeface="Lato-Regular"/>
              </a:rPr>
              <a:t>wel wat moeilijker maakt. Van het laagje karton maakt men bijvoorbeeld keukenrolpapier, toiletpapier</a:t>
            </a:r>
          </a:p>
          <a:p>
            <a:pPr algn="l"/>
            <a:r>
              <a:rPr lang="nl-NL" sz="1800" b="0" i="0" u="none" strike="noStrike" baseline="0">
                <a:solidFill>
                  <a:srgbClr val="319CA7"/>
                </a:solidFill>
                <a:latin typeface="Lato-Regular"/>
              </a:rPr>
              <a:t>of </a:t>
            </a:r>
            <a:r>
              <a:rPr lang="nl-NL" sz="1800" b="0" i="0" u="none" strike="noStrike" baseline="0" err="1">
                <a:solidFill>
                  <a:srgbClr val="319CA7"/>
                </a:solidFill>
                <a:latin typeface="Lato-Regular"/>
              </a:rPr>
              <a:t>eierdozen</a:t>
            </a:r>
            <a:r>
              <a:rPr lang="nl-NL" sz="1800" b="0" i="0" u="none" strike="noStrike" baseline="0">
                <a:solidFill>
                  <a:srgbClr val="319CA7"/>
                </a:solidFill>
                <a:latin typeface="Lato-Regular"/>
              </a:rPr>
              <a:t>. Het plastic laagje wordt meestal verbrand met energierecuperatie en het aluminium</a:t>
            </a:r>
          </a:p>
          <a:p>
            <a:pPr algn="l"/>
            <a:r>
              <a:rPr lang="nl-NL" sz="1800" b="0" i="0" u="none" strike="noStrike" baseline="0">
                <a:solidFill>
                  <a:srgbClr val="319CA7"/>
                </a:solidFill>
                <a:latin typeface="Lato-Regular"/>
              </a:rPr>
              <a:t>wordt gebruikt als bindmiddel in cement. Het mengsel van aluminium en plastic kan ook gebruikt</a:t>
            </a:r>
          </a:p>
          <a:p>
            <a:pPr algn="l"/>
            <a:r>
              <a:rPr lang="nl-NL" sz="1800" b="0" i="0" u="none" strike="noStrike" baseline="0">
                <a:solidFill>
                  <a:srgbClr val="319CA7"/>
                </a:solidFill>
                <a:latin typeface="Lato-Regular"/>
              </a:rPr>
              <a:t>worden als grondstof voor auto- onderdelen of spatborden van fietsen.</a:t>
            </a:r>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26</a:t>
            </a:fld>
            <a:endParaRPr lang="nl-BE"/>
          </a:p>
        </p:txBody>
      </p:sp>
    </p:spTree>
    <p:extLst>
      <p:ext uri="{BB962C8B-B14F-4D97-AF65-F5344CB8AC3E}">
        <p14:creationId xmlns:p14="http://schemas.microsoft.com/office/powerpoint/2010/main" val="3073258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27</a:t>
            </a:fld>
            <a:endParaRPr lang="nl-BE"/>
          </a:p>
        </p:txBody>
      </p:sp>
    </p:spTree>
    <p:extLst>
      <p:ext uri="{BB962C8B-B14F-4D97-AF65-F5344CB8AC3E}">
        <p14:creationId xmlns:p14="http://schemas.microsoft.com/office/powerpoint/2010/main" val="1564396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spcAft>
                <a:spcPts val="800"/>
              </a:spcAft>
            </a:pPr>
            <a:r>
              <a:rPr lang="nl-NL" sz="1200">
                <a:effectLst/>
                <a:latin typeface="Arial" panose="020B0604020202020204" pitchFamily="34" charset="0"/>
                <a:ea typeface="Calibri" panose="020F0502020204030204" pitchFamily="34" charset="0"/>
                <a:cs typeface="Arial" panose="020B0604020202020204" pitchFamily="34" charset="0"/>
              </a:rPr>
              <a:t>Juist antwoord: B</a:t>
            </a:r>
          </a:p>
          <a:p>
            <a:pPr algn="just">
              <a:lnSpc>
                <a:spcPct val="115000"/>
              </a:lnSpc>
              <a:spcAft>
                <a:spcPts val="800"/>
              </a:spcAft>
            </a:pPr>
            <a:endParaRPr lang="nl-NL" sz="1200">
              <a:effectLst/>
              <a:latin typeface="Arial" panose="020B0604020202020204" pitchFamily="34" charset="0"/>
              <a:ea typeface="Calibri" panose="020F0502020204030204" pitchFamily="34" charset="0"/>
              <a:cs typeface="Arial" panose="020B0604020202020204" pitchFamily="34" charset="0"/>
            </a:endParaRPr>
          </a:p>
          <a:p>
            <a:pPr algn="l"/>
            <a:r>
              <a:rPr lang="nl-NL" sz="1800" b="1" i="0" u="none" strike="noStrike" baseline="0">
                <a:solidFill>
                  <a:srgbClr val="319CA7"/>
                </a:solidFill>
                <a:latin typeface="Lato-Bold"/>
              </a:rPr>
              <a:t>Bijkomende uitleg: </a:t>
            </a:r>
            <a:r>
              <a:rPr lang="nl-NL" sz="1800" b="0" i="0" u="none" strike="noStrike" baseline="0">
                <a:solidFill>
                  <a:srgbClr val="319CA7"/>
                </a:solidFill>
                <a:latin typeface="Lato-Regular"/>
              </a:rPr>
              <a:t>Uiteraard is het geen misdaad wanneer je wat krantenpapier gebruikt om de</a:t>
            </a:r>
          </a:p>
          <a:p>
            <a:pPr algn="l"/>
            <a:r>
              <a:rPr lang="nl-NL" sz="1800" b="0" i="0" u="none" strike="noStrike" baseline="0">
                <a:solidFill>
                  <a:srgbClr val="319CA7"/>
                </a:solidFill>
                <a:latin typeface="Lato-Regular"/>
              </a:rPr>
              <a:t>open haard aan te steken, maar het is geen goed idee om papier consequent te verbranden in de</a:t>
            </a:r>
          </a:p>
          <a:p>
            <a:pPr algn="l"/>
            <a:r>
              <a:rPr lang="nl-NL" sz="1800" b="0" i="0" u="none" strike="noStrike" baseline="0">
                <a:solidFill>
                  <a:srgbClr val="319CA7"/>
                </a:solidFill>
                <a:latin typeface="Lato-Regular"/>
              </a:rPr>
              <a:t>open haard. De drukinkten zorgen voor schadelijke stoffen die vrijkomen bij verbranding. En als je</a:t>
            </a:r>
          </a:p>
          <a:p>
            <a:pPr algn="l"/>
            <a:r>
              <a:rPr lang="nl-NL" sz="1800" b="0" i="0" u="none" strike="noStrike" baseline="0">
                <a:solidFill>
                  <a:srgbClr val="319CA7"/>
                </a:solidFill>
                <a:latin typeface="Lato-Regular"/>
              </a:rPr>
              <a:t>het papier verbrandt, kan het niet meer gerecycleerd worden. Als je de Ladder van Lansink (ook wel</a:t>
            </a:r>
          </a:p>
          <a:p>
            <a:pPr algn="l"/>
            <a:r>
              <a:rPr lang="nl-NL" sz="1800" b="0" i="0" u="none" strike="noStrike" baseline="0">
                <a:solidFill>
                  <a:srgbClr val="319CA7"/>
                </a:solidFill>
                <a:latin typeface="Lato-Regular"/>
              </a:rPr>
              <a:t>gekend als de afvalladder) bekijkt, dan zie je dat verbranden helemaal onderaan staat als oplossing</a:t>
            </a:r>
          </a:p>
          <a:p>
            <a:pPr algn="l"/>
            <a:r>
              <a:rPr lang="nl-NL" sz="1800" b="0" i="0" u="none" strike="noStrike" baseline="0">
                <a:solidFill>
                  <a:srgbClr val="319CA7"/>
                </a:solidFill>
                <a:latin typeface="Lato-Regular"/>
              </a:rPr>
              <a:t>voor restafval. (Storten is eigenlijk de minst goede oplossing, maar ons huishoudelijk afval wordt in</a:t>
            </a:r>
          </a:p>
          <a:p>
            <a:pPr algn="l"/>
            <a:r>
              <a:rPr lang="nl-NL" sz="1800" b="0" i="0" u="none" strike="noStrike" baseline="0">
                <a:solidFill>
                  <a:srgbClr val="319CA7"/>
                </a:solidFill>
                <a:latin typeface="Lato-Regular"/>
              </a:rPr>
              <a:t>Vlaanderen sinds 2006 niet meer gestort.) Recycleren staat hoger op de ladder en is dus een betere en</a:t>
            </a:r>
          </a:p>
          <a:p>
            <a:pPr algn="l"/>
            <a:r>
              <a:rPr lang="nl-NL" sz="1800" b="0" i="0" u="none" strike="noStrike" baseline="0">
                <a:solidFill>
                  <a:srgbClr val="319CA7"/>
                </a:solidFill>
                <a:latin typeface="Lato-Regular"/>
              </a:rPr>
              <a:t>milieuvriendelijkere oplossing voor ons papier en karton.</a:t>
            </a:r>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28</a:t>
            </a:fld>
            <a:endParaRPr lang="nl-BE"/>
          </a:p>
        </p:txBody>
      </p:sp>
    </p:spTree>
    <p:extLst>
      <p:ext uri="{BB962C8B-B14F-4D97-AF65-F5344CB8AC3E}">
        <p14:creationId xmlns:p14="http://schemas.microsoft.com/office/powerpoint/2010/main" val="1347274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29</a:t>
            </a:fld>
            <a:endParaRPr lang="nl-BE"/>
          </a:p>
        </p:txBody>
      </p:sp>
    </p:spTree>
    <p:extLst>
      <p:ext uri="{BB962C8B-B14F-4D97-AF65-F5344CB8AC3E}">
        <p14:creationId xmlns:p14="http://schemas.microsoft.com/office/powerpoint/2010/main" val="1049099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A</a:t>
            </a:r>
          </a:p>
          <a:p>
            <a:endParaRPr lang="nl-NL"/>
          </a:p>
          <a:p>
            <a:pPr algn="l"/>
            <a:r>
              <a:rPr lang="nl-NL" sz="1800" b="1" i="0" u="none" strike="noStrike" baseline="0">
                <a:solidFill>
                  <a:srgbClr val="319CA7"/>
                </a:solidFill>
                <a:latin typeface="Lato-Bold"/>
              </a:rPr>
              <a:t>Bijkomende uitleg: </a:t>
            </a:r>
            <a:r>
              <a:rPr lang="nl-NL" sz="1800" b="0" i="0" u="none" strike="noStrike" baseline="0">
                <a:solidFill>
                  <a:srgbClr val="319CA7"/>
                </a:solidFill>
                <a:latin typeface="Lato-Regular"/>
              </a:rPr>
              <a:t>De A-serie van papierformaten is een serie van gelijkvormige rechthoeken waarbij</a:t>
            </a:r>
          </a:p>
          <a:p>
            <a:pPr algn="l"/>
            <a:r>
              <a:rPr lang="nl-NL" sz="1800" b="0" i="0" u="none" strike="noStrike" baseline="0">
                <a:solidFill>
                  <a:srgbClr val="319CA7"/>
                </a:solidFill>
                <a:latin typeface="Lato-Regular"/>
              </a:rPr>
              <a:t>het eerstvolgende formaat steeds een tweemaal zo kleine oppervlakte heeft. De verhouding tussen</a:t>
            </a:r>
          </a:p>
          <a:p>
            <a:pPr algn="l"/>
            <a:r>
              <a:rPr lang="nl-NL" sz="1800" b="0" i="0" u="none" strike="noStrike" baseline="0">
                <a:solidFill>
                  <a:srgbClr val="319CA7"/>
                </a:solidFill>
                <a:latin typeface="Lato-Regular"/>
              </a:rPr>
              <a:t>de lange en de korte zijde is bovendien zo, dat wanneer een vel papier in de breedte in twee gelijke</a:t>
            </a:r>
          </a:p>
          <a:p>
            <a:pPr algn="l"/>
            <a:r>
              <a:rPr lang="nl-NL" sz="1800" b="0" i="0" u="none" strike="noStrike" baseline="0">
                <a:solidFill>
                  <a:srgbClr val="319CA7"/>
                </a:solidFill>
                <a:latin typeface="Lato-Regular"/>
              </a:rPr>
              <a:t>stukken wordt gesneden (dus de oppervlakte gehalveerd), twee vellen ontstaan met precies dezelfde</a:t>
            </a:r>
          </a:p>
          <a:p>
            <a:pPr algn="l"/>
            <a:r>
              <a:rPr lang="nl-NL" sz="1800" b="0" i="0" u="none" strike="noStrike" baseline="0">
                <a:solidFill>
                  <a:srgbClr val="319CA7"/>
                </a:solidFill>
                <a:latin typeface="Lato-Regular"/>
              </a:rPr>
              <a:t>verhouding in afmetingen. Als een vel papier met een lengte </a:t>
            </a:r>
            <a:r>
              <a:rPr lang="nl-NL" sz="1800" b="0" i="1" u="none" strike="noStrike" baseline="0">
                <a:solidFill>
                  <a:srgbClr val="319CA7"/>
                </a:solidFill>
                <a:latin typeface="Lato-Italic"/>
              </a:rPr>
              <a:t>L </a:t>
            </a:r>
            <a:r>
              <a:rPr lang="nl-NL" sz="1800" b="0" i="0" u="none" strike="noStrike" baseline="0">
                <a:solidFill>
                  <a:srgbClr val="319CA7"/>
                </a:solidFill>
                <a:latin typeface="Lato-Regular"/>
              </a:rPr>
              <a:t>en een breedte </a:t>
            </a:r>
            <a:r>
              <a:rPr lang="nl-NL" sz="1800" b="0" i="1" u="none" strike="noStrike" baseline="0">
                <a:solidFill>
                  <a:srgbClr val="319CA7"/>
                </a:solidFill>
                <a:latin typeface="Lato-Italic"/>
              </a:rPr>
              <a:t>B </a:t>
            </a:r>
            <a:r>
              <a:rPr lang="nl-NL" sz="1800" b="0" i="0" u="none" strike="noStrike" baseline="0">
                <a:solidFill>
                  <a:srgbClr val="319CA7"/>
                </a:solidFill>
                <a:latin typeface="Lato-Regular"/>
              </a:rPr>
              <a:t>in tweeën gesneden</a:t>
            </a:r>
          </a:p>
          <a:p>
            <a:pPr algn="l"/>
            <a:r>
              <a:rPr lang="nl-NL" sz="1800" b="0" i="0" u="none" strike="noStrike" baseline="0">
                <a:solidFill>
                  <a:srgbClr val="319CA7"/>
                </a:solidFill>
                <a:latin typeface="Lato-Regular"/>
              </a:rPr>
              <a:t>wordt, dan zijn de resulterende vellen </a:t>
            </a:r>
            <a:r>
              <a:rPr lang="nl-NL" sz="1800" b="0" i="1" u="none" strike="noStrike" baseline="0">
                <a:solidFill>
                  <a:srgbClr val="319CA7"/>
                </a:solidFill>
                <a:latin typeface="Lato-Italic"/>
              </a:rPr>
              <a:t>B </a:t>
            </a:r>
            <a:r>
              <a:rPr lang="nl-NL" sz="1800" b="0" i="0" u="none" strike="noStrike" baseline="0">
                <a:solidFill>
                  <a:srgbClr val="319CA7"/>
                </a:solidFill>
                <a:latin typeface="Lato-Regular"/>
              </a:rPr>
              <a:t>lang en (</a:t>
            </a:r>
            <a:r>
              <a:rPr lang="nl-NL" sz="1800" b="0" i="1" u="none" strike="noStrike" baseline="0">
                <a:solidFill>
                  <a:srgbClr val="319CA7"/>
                </a:solidFill>
                <a:latin typeface="Lato-Italic"/>
              </a:rPr>
              <a:t>L</a:t>
            </a:r>
            <a:r>
              <a:rPr lang="nl-NL" sz="1800" b="0" i="0" u="none" strike="noStrike" baseline="0">
                <a:solidFill>
                  <a:srgbClr val="319CA7"/>
                </a:solidFill>
                <a:latin typeface="Lato-Regular"/>
              </a:rPr>
              <a:t>/2) breed. Het formaat van een A4 (printpapier) is</a:t>
            </a:r>
          </a:p>
          <a:p>
            <a:pPr algn="l"/>
            <a:r>
              <a:rPr lang="nl-BE" sz="1800" b="0" i="0" u="none" strike="noStrike" baseline="0">
                <a:solidFill>
                  <a:srgbClr val="319CA7"/>
                </a:solidFill>
                <a:latin typeface="Lato-Regular"/>
              </a:rPr>
              <a:t>21 x 29,7 cm.</a:t>
            </a:r>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30</a:t>
            </a:fld>
            <a:endParaRPr lang="nl-BE"/>
          </a:p>
        </p:txBody>
      </p:sp>
    </p:spTree>
    <p:extLst>
      <p:ext uri="{BB962C8B-B14F-4D97-AF65-F5344CB8AC3E}">
        <p14:creationId xmlns:p14="http://schemas.microsoft.com/office/powerpoint/2010/main" val="2587165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31</a:t>
            </a:fld>
            <a:endParaRPr lang="nl-BE"/>
          </a:p>
        </p:txBody>
      </p:sp>
    </p:spTree>
    <p:extLst>
      <p:ext uri="{BB962C8B-B14F-4D97-AF65-F5344CB8AC3E}">
        <p14:creationId xmlns:p14="http://schemas.microsoft.com/office/powerpoint/2010/main" val="1904874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A</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Wanneer een wesp een nest bouwt, kauwt hij net zo lang op riet of hout tot er een papje ontstaat. Het opgedroogde papje wordt uiteindelijk papier.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p>
            <a:endParaRPr lang="nl-NL"/>
          </a:p>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32</a:t>
            </a:fld>
            <a:endParaRPr lang="nl-BE"/>
          </a:p>
        </p:txBody>
      </p:sp>
    </p:spTree>
    <p:extLst>
      <p:ext uri="{BB962C8B-B14F-4D97-AF65-F5344CB8AC3E}">
        <p14:creationId xmlns:p14="http://schemas.microsoft.com/office/powerpoint/2010/main" val="1672213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Side </a:t>
            </a:r>
            <a:r>
              <a:rPr lang="nl-BE" sz="18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note</a:t>
            </a:r>
            <a:r>
              <a:rPr lang="nl-BE"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nl-BE"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je kan een vel papier niet vaker dan 7 keer dubbelvouwen. Toch heeft </a:t>
            </a:r>
            <a:r>
              <a:rPr lang="nl-BE" sz="180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Mythbusters</a:t>
            </a:r>
            <a:r>
              <a:rPr lang="nl-BE"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het tegendeel bewezen. Alleen was dit niet met een standaard stukje papier. Het team gebruikte een stuk papier zo groot als een voetbalveld om te bewijzen dat het vaker dan 7 keer gevouwen kon worden. Met veel mankracht en de hulp van een wals vouwden ze het enorme vel 11 keer (zie filmpje: </a:t>
            </a:r>
            <a:r>
              <a:rPr lang="nl-BE" sz="1800" u="sng"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MythBusters</a:t>
            </a:r>
            <a:r>
              <a:rPr lang="nl-BE" sz="1800" u="sng">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nl-BE" sz="1800" u="sng"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Folding</a:t>
            </a:r>
            <a:r>
              <a:rPr lang="nl-BE" sz="1800" u="sng">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 Paper </a:t>
            </a:r>
            <a:r>
              <a:rPr lang="nl-BE" sz="1800" u="sng"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Seven</a:t>
            </a:r>
            <a:r>
              <a:rPr lang="nl-BE" sz="1800" u="sng">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 plus </a:t>
            </a:r>
            <a:r>
              <a:rPr lang="nl-BE" sz="1800" u="sng"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times</a:t>
            </a:r>
            <a:r>
              <a:rPr lang="nl-BE" sz="1800" u="sng">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 - YouTube</a:t>
            </a:r>
            <a:r>
              <a:rPr lang="nl-B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nl-BE" sz="1800">
              <a:effectLst/>
              <a:latin typeface="Arial" panose="020B0604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34</a:t>
            </a:fld>
            <a:endParaRPr lang="nl-BE"/>
          </a:p>
        </p:txBody>
      </p:sp>
    </p:spTree>
    <p:extLst>
      <p:ext uri="{BB962C8B-B14F-4D97-AF65-F5344CB8AC3E}">
        <p14:creationId xmlns:p14="http://schemas.microsoft.com/office/powerpoint/2010/main" val="52396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7</a:t>
            </a:fld>
            <a:endParaRPr lang="nl-BE"/>
          </a:p>
        </p:txBody>
      </p:sp>
    </p:spTree>
    <p:extLst>
      <p:ext uri="{BB962C8B-B14F-4D97-AF65-F5344CB8AC3E}">
        <p14:creationId xmlns:p14="http://schemas.microsoft.com/office/powerpoint/2010/main" val="4212158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 typeface="+mj-lt"/>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Laat volgende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spotifyplaylist</a:t>
            </a:r>
            <a:r>
              <a:rPr lang="nl-NL" sz="1800" dirty="0">
                <a:effectLst/>
                <a:latin typeface="Calibri" panose="020F0502020204030204" pitchFamily="34" charset="0"/>
                <a:ea typeface="Calibri" panose="020F0502020204030204" pitchFamily="34" charset="0"/>
                <a:cs typeface="Times New Roman" panose="02020603050405020304" pitchFamily="18" charset="0"/>
              </a:rPr>
              <a:t> horen: </a:t>
            </a:r>
            <a:r>
              <a:rPr lang="nl-B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Spotify</a:t>
            </a:r>
            <a:r>
              <a:rPr lang="nl-B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 Papier</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Alle liedjes bevatten een link naar papier. De teams moeten ofwel titel ofwel uitvoerder van het lied kunnen raden. Indien ze ook de link naar papier vinden, krijgen ze een extra punt.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just">
              <a:lnSpc>
                <a:spcPct val="115000"/>
              </a:lnSpc>
              <a:buFont typeface="+mj-lt"/>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Clr>
                <a:srgbClr val="E52B51"/>
              </a:buClr>
              <a:buFont typeface="Arial" panose="020B0604020202020204" pitchFamily="34" charset="0"/>
              <a:buChar char="•"/>
            </a:pPr>
            <a:r>
              <a:rPr lang="nl-BE" sz="1800" dirty="0"/>
              <a:t>1: </a:t>
            </a:r>
            <a:r>
              <a:rPr lang="nl-BE" sz="1800" dirty="0" err="1"/>
              <a:t>Fools</a:t>
            </a:r>
            <a:r>
              <a:rPr lang="nl-BE" sz="1800" dirty="0"/>
              <a:t> Garden- Lemon tree</a:t>
            </a:r>
          </a:p>
          <a:p>
            <a:pPr marL="457200" indent="-457200">
              <a:buClr>
                <a:srgbClr val="E52B51"/>
              </a:buClr>
              <a:buFont typeface="Arial" panose="020B0604020202020204" pitchFamily="34" charset="0"/>
              <a:buChar char="•"/>
            </a:pPr>
            <a:r>
              <a:rPr lang="nl-BE" sz="1800" dirty="0"/>
              <a:t>2: M.I.A. – Paper </a:t>
            </a:r>
            <a:r>
              <a:rPr lang="nl-BE" sz="1800" dirty="0" err="1"/>
              <a:t>Planes</a:t>
            </a:r>
            <a:endParaRPr lang="nl-BE" sz="1800" dirty="0"/>
          </a:p>
          <a:p>
            <a:pPr marL="457200" indent="-457200">
              <a:buClr>
                <a:srgbClr val="E52B51"/>
              </a:buClr>
              <a:buFont typeface="Arial" panose="020B0604020202020204" pitchFamily="34" charset="0"/>
              <a:buChar char="•"/>
            </a:pPr>
            <a:r>
              <a:rPr lang="nl-BE" sz="1800" dirty="0"/>
              <a:t>3: The Hunger Games/ Jennifer Lawrence – The </a:t>
            </a:r>
            <a:r>
              <a:rPr lang="nl-BE" sz="1800" dirty="0" err="1"/>
              <a:t>Hanging</a:t>
            </a:r>
            <a:r>
              <a:rPr lang="nl-BE" sz="1800" dirty="0"/>
              <a:t> Tree</a:t>
            </a:r>
          </a:p>
          <a:p>
            <a:pPr marL="457200" indent="-457200">
              <a:buClr>
                <a:srgbClr val="E52B51"/>
              </a:buClr>
              <a:buFont typeface="Arial" panose="020B0604020202020204" pitchFamily="34" charset="0"/>
              <a:buChar char="•"/>
            </a:pPr>
            <a:r>
              <a:rPr lang="nl-BE" sz="1800" dirty="0"/>
              <a:t>4: </a:t>
            </a:r>
            <a:r>
              <a:rPr lang="nl-BE" sz="1800" dirty="0" err="1"/>
              <a:t>Fleetwood</a:t>
            </a:r>
            <a:r>
              <a:rPr lang="nl-BE" sz="1800" dirty="0"/>
              <a:t> Mac – </a:t>
            </a:r>
            <a:r>
              <a:rPr lang="nl-BE" sz="1800" dirty="0" err="1"/>
              <a:t>Dreams</a:t>
            </a:r>
            <a:endParaRPr lang="nl-BE" sz="1800" dirty="0"/>
          </a:p>
          <a:p>
            <a:pPr marL="457200" indent="-457200">
              <a:buClr>
                <a:srgbClr val="E52B51"/>
              </a:buClr>
              <a:buFont typeface="Arial" panose="020B0604020202020204" pitchFamily="34" charset="0"/>
              <a:buChar char="•"/>
            </a:pPr>
            <a:r>
              <a:rPr lang="nl-BE" sz="1800" dirty="0"/>
              <a:t>5: The </a:t>
            </a:r>
            <a:r>
              <a:rPr lang="nl-BE" sz="1800" dirty="0" err="1"/>
              <a:t>Police</a:t>
            </a:r>
            <a:r>
              <a:rPr lang="nl-BE" sz="1800" dirty="0"/>
              <a:t> – Message In A </a:t>
            </a:r>
            <a:r>
              <a:rPr lang="nl-BE" sz="1800" dirty="0" err="1"/>
              <a:t>Bottle</a:t>
            </a:r>
            <a:endParaRPr lang="nl-BE" sz="1800" dirty="0"/>
          </a:p>
          <a:p>
            <a:pPr marL="457200" marR="0" lvl="0" indent="-457200" algn="l" defTabSz="914400" rtl="0" eaLnBrk="1" fontAlgn="auto" latinLnBrk="0" hangingPunct="1">
              <a:lnSpc>
                <a:spcPct val="100000"/>
              </a:lnSpc>
              <a:spcBef>
                <a:spcPts val="0"/>
              </a:spcBef>
              <a:spcAft>
                <a:spcPts val="0"/>
              </a:spcAft>
              <a:buClr>
                <a:srgbClr val="E52B51"/>
              </a:buClr>
              <a:buSzTx/>
              <a:buFont typeface="Arial" panose="020B0604020202020204" pitchFamily="34" charset="0"/>
              <a:buChar char="•"/>
              <a:tabLst/>
              <a:defRPr/>
            </a:pPr>
            <a:r>
              <a:rPr lang="nl-BE" sz="1800" dirty="0"/>
              <a:t>6: Taylor Swift – Paper Rings</a:t>
            </a:r>
          </a:p>
          <a:p>
            <a:pPr marL="457200" indent="-457200">
              <a:buClr>
                <a:srgbClr val="E52B51"/>
              </a:buClr>
              <a:buFont typeface="Arial" panose="020B0604020202020204" pitchFamily="34" charset="0"/>
              <a:buChar char="•"/>
            </a:pPr>
            <a:endParaRPr lang="nl-BE" sz="1800" dirty="0"/>
          </a:p>
          <a:p>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36</a:t>
            </a:fld>
            <a:endParaRPr lang="nl-BE"/>
          </a:p>
        </p:txBody>
      </p:sp>
    </p:spTree>
    <p:extLst>
      <p:ext uri="{BB962C8B-B14F-4D97-AF65-F5344CB8AC3E}">
        <p14:creationId xmlns:p14="http://schemas.microsoft.com/office/powerpoint/2010/main" val="4234608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Juiste antwoord: C</a:t>
            </a:r>
          </a:p>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a:t>
            </a:fld>
            <a:endParaRPr lang="nl-BE"/>
          </a:p>
        </p:txBody>
      </p:sp>
    </p:spTree>
    <p:extLst>
      <p:ext uri="{BB962C8B-B14F-4D97-AF65-F5344CB8AC3E}">
        <p14:creationId xmlns:p14="http://schemas.microsoft.com/office/powerpoint/2010/main" val="318547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9</a:t>
            </a:fld>
            <a:endParaRPr lang="nl-BE"/>
          </a:p>
        </p:txBody>
      </p:sp>
    </p:spTree>
    <p:extLst>
      <p:ext uri="{BB962C8B-B14F-4D97-AF65-F5344CB8AC3E}">
        <p14:creationId xmlns:p14="http://schemas.microsoft.com/office/powerpoint/2010/main" val="3063466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b="0" i="0" u="none" strike="noStrike" baseline="0">
                <a:solidFill>
                  <a:srgbClr val="319CA7"/>
                </a:solidFill>
                <a:latin typeface="Lato-Bold"/>
              </a:rPr>
              <a:t>Juist antwoord: B en C</a:t>
            </a:r>
          </a:p>
          <a:p>
            <a:pPr algn="l"/>
            <a:endParaRPr lang="nl-NL" sz="1800" b="1" i="0" u="none" strike="noStrike" baseline="0">
              <a:solidFill>
                <a:srgbClr val="319CA7"/>
              </a:solidFill>
              <a:latin typeface="Lato-Bold"/>
            </a:endParaRPr>
          </a:p>
          <a:p>
            <a:pPr algn="l"/>
            <a:r>
              <a:rPr lang="nl-NL" sz="1800" b="1" i="0" u="none" strike="noStrike" baseline="0">
                <a:solidFill>
                  <a:srgbClr val="319CA7"/>
                </a:solidFill>
                <a:latin typeface="Lato-Bold"/>
              </a:rPr>
              <a:t>Bijkomende uitleg: </a:t>
            </a:r>
            <a:r>
              <a:rPr lang="nl-NL" sz="1800" b="0" i="0" u="none" strike="noStrike" baseline="0">
                <a:solidFill>
                  <a:srgbClr val="319CA7"/>
                </a:solidFill>
                <a:latin typeface="Lato-Regular"/>
              </a:rPr>
              <a:t>Hoeveel keer een vezel hergebruikt kan worden om papier mee te maken hangt</a:t>
            </a:r>
          </a:p>
          <a:p>
            <a:pPr algn="l"/>
            <a:r>
              <a:rPr lang="nl-NL" sz="1800" b="0" i="0" u="none" strike="noStrike" baseline="0">
                <a:solidFill>
                  <a:srgbClr val="319CA7"/>
                </a:solidFill>
                <a:latin typeface="Lato-Regular"/>
              </a:rPr>
              <a:t>af van vele factoren: het soort vezel, het papierproduct waarin ze verwerkt zit, het recyclageproces,</a:t>
            </a:r>
          </a:p>
          <a:p>
            <a:pPr algn="l"/>
            <a:r>
              <a:rPr lang="nl-NL" sz="1800" b="0" i="0" u="none" strike="noStrike" baseline="0">
                <a:solidFill>
                  <a:srgbClr val="319CA7"/>
                </a:solidFill>
                <a:latin typeface="Lato-Regular"/>
              </a:rPr>
              <a:t>de ouderdom van de vezel, … Feit is dat sommige vezels maar drie keer kunnen worden hergebruikt en</a:t>
            </a:r>
          </a:p>
          <a:p>
            <a:pPr algn="l"/>
            <a:r>
              <a:rPr lang="nl-NL" sz="1800" b="0" i="0" u="none" strike="noStrike" baseline="0">
                <a:solidFill>
                  <a:srgbClr val="319CA7"/>
                </a:solidFill>
                <a:latin typeface="Lato-Regular"/>
              </a:rPr>
              <a:t>andere wel twintig keer of meer.</a:t>
            </a:r>
          </a:p>
          <a:p>
            <a:pPr algn="l"/>
            <a:r>
              <a:rPr lang="nl-NL" sz="1800" b="1" i="0" u="none" strike="noStrike" baseline="0">
                <a:solidFill>
                  <a:srgbClr val="319CA7"/>
                </a:solidFill>
                <a:latin typeface="Lato-Bold"/>
              </a:rPr>
              <a:t>Extra info voor de leerkracht: </a:t>
            </a:r>
            <a:r>
              <a:rPr lang="nl-NL" sz="1800" b="0" i="0" u="none" strike="noStrike" baseline="0">
                <a:solidFill>
                  <a:srgbClr val="319CA7"/>
                </a:solidFill>
                <a:latin typeface="Lato-Regular"/>
              </a:rPr>
              <a:t>Het getal 7 is afkomstig van een test waar na 7 cycli gestopt werd.</a:t>
            </a:r>
          </a:p>
          <a:p>
            <a:pPr algn="l"/>
            <a:r>
              <a:rPr lang="nl-NL" sz="1800" b="0" i="0" u="none" strike="noStrike" baseline="0">
                <a:solidFill>
                  <a:srgbClr val="319CA7"/>
                </a:solidFill>
                <a:latin typeface="Lato-Regular"/>
              </a:rPr>
              <a:t>Recentere testen toonden aan dat dit afhangt van veel parameters, (in het algemeen van hoe voorzichtig</a:t>
            </a:r>
          </a:p>
          <a:p>
            <a:pPr algn="l"/>
            <a:r>
              <a:rPr lang="nl-NL" sz="1800" b="0" i="0" u="none" strike="noStrike" baseline="0">
                <a:solidFill>
                  <a:srgbClr val="319CA7"/>
                </a:solidFill>
                <a:latin typeface="Lato-Regular"/>
              </a:rPr>
              <a:t>en hoe zacht men met de vezels om springt) en dat het aantal cycli eerder in de 20-25 ligt.</a:t>
            </a:r>
            <a:endParaRPr lang="nl-NL"/>
          </a:p>
          <a:p>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10</a:t>
            </a:fld>
            <a:endParaRPr lang="nl-BE"/>
          </a:p>
        </p:txBody>
      </p:sp>
    </p:spTree>
    <p:extLst>
      <p:ext uri="{BB962C8B-B14F-4D97-AF65-F5344CB8AC3E}">
        <p14:creationId xmlns:p14="http://schemas.microsoft.com/office/powerpoint/2010/main" val="395826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11</a:t>
            </a:fld>
            <a:endParaRPr lang="nl-BE"/>
          </a:p>
        </p:txBody>
      </p:sp>
    </p:spTree>
    <p:extLst>
      <p:ext uri="{BB962C8B-B14F-4D97-AF65-F5344CB8AC3E}">
        <p14:creationId xmlns:p14="http://schemas.microsoft.com/office/powerpoint/2010/main" val="338155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Juist antwoord: A</a:t>
            </a:r>
          </a:p>
          <a:p>
            <a:pPr algn="just">
              <a:lnSpc>
                <a:spcPct val="115000"/>
              </a:lnSpc>
              <a:spcAft>
                <a:spcPts val="800"/>
              </a:spcAft>
            </a:pPr>
            <a:r>
              <a:rPr lang="nl-NL" sz="1800">
                <a:effectLst/>
                <a:latin typeface="Arial" panose="020B0604020202020204" pitchFamily="34" charset="0"/>
                <a:ea typeface="Calibri" panose="020F0502020204030204" pitchFamily="34" charset="0"/>
                <a:cs typeface="Arial" panose="020B0604020202020204" pitchFamily="34" charset="0"/>
              </a:rPr>
              <a:t> </a:t>
            </a:r>
            <a:endParaRPr lang="nl-BE" sz="1800">
              <a:effectLst/>
              <a:latin typeface="Arial" panose="020B0604020202020204" pitchFamily="34" charset="0"/>
              <a:ea typeface="Calibri" panose="020F0502020204030204" pitchFamily="34" charset="0"/>
              <a:cs typeface="Times New Roman" panose="02020603050405020304" pitchFamily="18" charset="0"/>
            </a:endParaRPr>
          </a:p>
          <a:p>
            <a:pPr algn="l"/>
            <a:r>
              <a:rPr lang="nl-NL" sz="1800" b="1" i="0" u="none" strike="noStrike" baseline="0">
                <a:solidFill>
                  <a:srgbClr val="319CA7"/>
                </a:solidFill>
                <a:latin typeface="Lato-Bold"/>
              </a:rPr>
              <a:t>Bijkomende uitleg: </a:t>
            </a:r>
            <a:r>
              <a:rPr lang="nl-NL" sz="1800" b="0" i="0" u="none" strike="noStrike" baseline="0">
                <a:solidFill>
                  <a:srgbClr val="319CA7"/>
                </a:solidFill>
                <a:latin typeface="Lato-Regular"/>
              </a:rPr>
              <a:t>Je kan houthoutvezels slechts een beperkt aantal keer recycleren omdat ze na</a:t>
            </a:r>
          </a:p>
          <a:p>
            <a:pPr algn="l"/>
            <a:r>
              <a:rPr lang="nl-NL" sz="1800" b="0" i="0" u="none" strike="noStrike" baseline="0">
                <a:solidFill>
                  <a:srgbClr val="319CA7"/>
                </a:solidFill>
                <a:latin typeface="Lato-Regular"/>
              </a:rPr>
              <a:t>iedere recyclage korter worden. Om de kwaliteit van het gerecycleerde papier te garanderen, wordt</a:t>
            </a:r>
          </a:p>
          <a:p>
            <a:pPr algn="l"/>
            <a:r>
              <a:rPr lang="nl-NL" sz="1800" b="0" i="0" u="none" strike="noStrike" baseline="0">
                <a:solidFill>
                  <a:srgbClr val="319CA7"/>
                </a:solidFill>
                <a:latin typeface="Lato-Regular"/>
              </a:rPr>
              <a:t>er dus een kleine hoeveelheid verse houthoutvezels toegevoegd tijdens het recyclageproces. Deze</a:t>
            </a:r>
          </a:p>
          <a:p>
            <a:pPr algn="l"/>
            <a:r>
              <a:rPr lang="nl-NL" sz="1800" b="0" i="0" u="none" strike="noStrike" baseline="0">
                <a:solidFill>
                  <a:srgbClr val="319CA7"/>
                </a:solidFill>
                <a:latin typeface="Lato-Regular"/>
              </a:rPr>
              <a:t>nieuwe vezels kunnen ook komen van papier en karton dat wel volledig uit verse vezel bestaat. Hoe</a:t>
            </a:r>
          </a:p>
          <a:p>
            <a:pPr algn="l"/>
            <a:r>
              <a:rPr lang="nl-NL" sz="1800" b="0" i="0" u="none" strike="noStrike" baseline="0">
                <a:solidFill>
                  <a:srgbClr val="319CA7"/>
                </a:solidFill>
                <a:latin typeface="Lato-Regular"/>
              </a:rPr>
              <a:t>kwalitatiever het papier of karton moet zijn, hoe meer nieuwe houthoutvezels je nodig hebt. Sommige</a:t>
            </a:r>
          </a:p>
          <a:p>
            <a:pPr algn="l"/>
            <a:r>
              <a:rPr lang="nl-NL" sz="1800" b="0" i="0" u="none" strike="noStrike" baseline="0">
                <a:solidFill>
                  <a:srgbClr val="319CA7"/>
                </a:solidFill>
                <a:latin typeface="Lato-Regular"/>
              </a:rPr>
              <a:t>papiersoorten, zoals kranten en bepaalde verpakkingen, worden wel volledig gemaakt op basis van</a:t>
            </a:r>
          </a:p>
          <a:p>
            <a:pPr algn="l"/>
            <a:r>
              <a:rPr lang="nl-BE" sz="1800" b="0" i="0" u="none" strike="noStrike" baseline="0">
                <a:solidFill>
                  <a:srgbClr val="319CA7"/>
                </a:solidFill>
                <a:latin typeface="Lato-Regular"/>
              </a:rPr>
              <a:t>oud papier.</a:t>
            </a:r>
            <a:endParaRPr lang="nl-NL"/>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12</a:t>
            </a:fld>
            <a:endParaRPr lang="nl-BE"/>
          </a:p>
        </p:txBody>
      </p:sp>
    </p:spTree>
    <p:extLst>
      <p:ext uri="{BB962C8B-B14F-4D97-AF65-F5344CB8AC3E}">
        <p14:creationId xmlns:p14="http://schemas.microsoft.com/office/powerpoint/2010/main" val="371064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13</a:t>
            </a:fld>
            <a:endParaRPr lang="nl-BE"/>
          </a:p>
        </p:txBody>
      </p:sp>
    </p:spTree>
    <p:extLst>
      <p:ext uri="{BB962C8B-B14F-4D97-AF65-F5344CB8AC3E}">
        <p14:creationId xmlns:p14="http://schemas.microsoft.com/office/powerpoint/2010/main" val="353630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NL"/>
              <a:t>Klik om stijl te bewerken</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251819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texte vertical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60524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NL"/>
              <a:t>Klik om stijl te bewerken</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25818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contenu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334487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NL"/>
              <a:t>Klik om stijl te bewerken</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3948848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Espace réservé de la date 4"/>
          <p:cNvSpPr>
            <a:spLocks noGrp="1"/>
          </p:cNvSpPr>
          <p:nvPr>
            <p:ph type="dt" sz="half" idx="10"/>
          </p:nvPr>
        </p:nvSpPr>
        <p:spPr/>
        <p:txBody>
          <a:bodyPr/>
          <a:lstStyle/>
          <a:p>
            <a:fld id="{EC438ECC-3EE7-AB4C-865E-77444A58A322}" type="datetimeFigureOut">
              <a:rPr lang="fr-FR" smtClean="0"/>
              <a:t>25/01/2022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290052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NL"/>
              <a:t>Klik om stijl te bewerken</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7" name="Espace réservé de la date 6"/>
          <p:cNvSpPr>
            <a:spLocks noGrp="1"/>
          </p:cNvSpPr>
          <p:nvPr>
            <p:ph type="dt" sz="half" idx="10"/>
          </p:nvPr>
        </p:nvSpPr>
        <p:spPr/>
        <p:txBody>
          <a:bodyPr/>
          <a:lstStyle/>
          <a:p>
            <a:fld id="{EC438ECC-3EE7-AB4C-865E-77444A58A322}" type="datetimeFigureOut">
              <a:rPr lang="fr-FR" smtClean="0"/>
              <a:t>25/01/2022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54765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e la date 2"/>
          <p:cNvSpPr>
            <a:spLocks noGrp="1"/>
          </p:cNvSpPr>
          <p:nvPr>
            <p:ph type="dt" sz="half" idx="10"/>
          </p:nvPr>
        </p:nvSpPr>
        <p:spPr/>
        <p:txBody>
          <a:bodyPr/>
          <a:lstStyle/>
          <a:p>
            <a:fld id="{EC438ECC-3EE7-AB4C-865E-77444A58A322}" type="datetimeFigureOut">
              <a:rPr lang="fr-FR" smtClean="0"/>
              <a:t>25/01/2022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330772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C438ECC-3EE7-AB4C-865E-77444A58A322}" type="datetimeFigureOut">
              <a:rPr lang="fr-FR" smtClean="0"/>
              <a:t>25/01/2022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537807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Espace réservé de la date 4"/>
          <p:cNvSpPr>
            <a:spLocks noGrp="1"/>
          </p:cNvSpPr>
          <p:nvPr>
            <p:ph type="dt" sz="half" idx="10"/>
          </p:nvPr>
        </p:nvSpPr>
        <p:spPr/>
        <p:txBody>
          <a:bodyPr/>
          <a:lstStyle/>
          <a:p>
            <a:fld id="{EC438ECC-3EE7-AB4C-865E-77444A58A322}" type="datetimeFigureOut">
              <a:rPr lang="fr-FR" smtClean="0"/>
              <a:t>25/01/2022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296094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Espace réservé de la date 4"/>
          <p:cNvSpPr>
            <a:spLocks noGrp="1"/>
          </p:cNvSpPr>
          <p:nvPr>
            <p:ph type="dt" sz="half" idx="10"/>
          </p:nvPr>
        </p:nvSpPr>
        <p:spPr/>
        <p:txBody>
          <a:bodyPr/>
          <a:lstStyle/>
          <a:p>
            <a:fld id="{EC438ECC-3EE7-AB4C-865E-77444A58A322}" type="datetimeFigureOut">
              <a:rPr lang="fr-FR" smtClean="0"/>
              <a:t>25/01/2022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7936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1D39C-397C-DF4E-8169-98D68A19AB5C}" type="slidenum">
              <a:rPr lang="fr-FR" smtClean="0"/>
              <a:t>‹nr.›</a:t>
            </a:fld>
            <a:endParaRPr lang="fr-FR"/>
          </a:p>
        </p:txBody>
      </p:sp>
    </p:spTree>
    <p:extLst>
      <p:ext uri="{BB962C8B-B14F-4D97-AF65-F5344CB8AC3E}">
        <p14:creationId xmlns:p14="http://schemas.microsoft.com/office/powerpoint/2010/main" val="198932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open.spotify.com/playlist/6c0UAa4IAokVkVKP4gcptB?si=yN2f93x7QnyoqxhYWuLuHQ&amp;utm_source=copy-link&amp;dl_branch=1&amp;nd=1"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192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3</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Hoe vaak kan papier gerecycleerd worden? </a:t>
            </a:r>
            <a:endParaRPr lang="nl-BE" sz="1800">
              <a:solidFill>
                <a:srgbClr val="473F30"/>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8999"/>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Oneindig veel</a:t>
            </a:r>
          </a:p>
        </p:txBody>
      </p:sp>
      <p:sp>
        <p:nvSpPr>
          <p:cNvPr id="12" name="Rectangle 8">
            <a:extLst>
              <a:ext uri="{FF2B5EF4-FFF2-40B4-BE49-F238E27FC236}">
                <a16:creationId xmlns:a16="http://schemas.microsoft.com/office/drawing/2014/main" id="{FAE3FFA4-2B63-40BB-851A-A1CAC0434FDA}"/>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4" name="Tekstvak 13">
            <a:extLst>
              <a:ext uri="{FF2B5EF4-FFF2-40B4-BE49-F238E27FC236}">
                <a16:creationId xmlns:a16="http://schemas.microsoft.com/office/drawing/2014/main" id="{70852726-EDD8-4E3F-A485-EC4ABD255603}"/>
              </a:ext>
            </a:extLst>
          </p:cNvPr>
          <p:cNvSpPr txBox="1"/>
          <p:nvPr/>
        </p:nvSpPr>
        <p:spPr>
          <a:xfrm>
            <a:off x="2190750" y="266865"/>
            <a:ext cx="2190750" cy="3272955"/>
          </a:xfrm>
          <a:prstGeom prst="rect">
            <a:avLst/>
          </a:prstGeom>
          <a:solidFill>
            <a:srgbClr val="E8880A"/>
          </a:solidFill>
        </p:spPr>
        <p:txBody>
          <a:bodyPr wrap="square" lIns="323850" tIns="324000" rIns="324000" bIns="324000" rtlCol="0" anchor="t">
            <a:normAutofit/>
          </a:bodyPr>
          <a:lstStyle/>
          <a:p>
            <a:r>
              <a:rPr lang="nl-BE" sz="4000" b="1">
                <a:solidFill>
                  <a:schemeClr val="bg1"/>
                </a:solidFill>
              </a:rPr>
              <a:t>B</a:t>
            </a:r>
            <a:endParaRPr lang="nl-BE" sz="4000" b="1">
              <a:solidFill>
                <a:schemeClr val="bg1"/>
              </a:solidFill>
              <a:cs typeface="Calibri"/>
            </a:endParaRPr>
          </a:p>
          <a:p>
            <a:r>
              <a:rPr lang="nl-BE" sz="1600">
                <a:solidFill>
                  <a:schemeClr val="bg1"/>
                </a:solidFill>
              </a:rPr>
              <a:t>Tussen de 3 en 7 keer</a:t>
            </a:r>
            <a:endParaRPr lang="nl-BE" sz="1600">
              <a:solidFill>
                <a:schemeClr val="bg1"/>
              </a:solidFill>
              <a:cs typeface="Calibri"/>
            </a:endParaRPr>
          </a:p>
        </p:txBody>
      </p:sp>
      <p:sp>
        <p:nvSpPr>
          <p:cNvPr id="15" name="Tekstvak 14">
            <a:extLst>
              <a:ext uri="{FF2B5EF4-FFF2-40B4-BE49-F238E27FC236}">
                <a16:creationId xmlns:a16="http://schemas.microsoft.com/office/drawing/2014/main" id="{BEDFE06D-7B1E-4B6B-B521-D9A80C4AF317}"/>
              </a:ext>
            </a:extLst>
          </p:cNvPr>
          <p:cNvSpPr txBox="1"/>
          <p:nvPr/>
        </p:nvSpPr>
        <p:spPr>
          <a:xfrm>
            <a:off x="0" y="3538329"/>
            <a:ext cx="2190750" cy="3304927"/>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Meer dan 7 keer</a:t>
            </a:r>
          </a:p>
        </p:txBody>
      </p:sp>
      <p:sp>
        <p:nvSpPr>
          <p:cNvPr id="17" name="Tekstvak 16">
            <a:extLst>
              <a:ext uri="{FF2B5EF4-FFF2-40B4-BE49-F238E27FC236}">
                <a16:creationId xmlns:a16="http://schemas.microsoft.com/office/drawing/2014/main" id="{BE2DE2F2-7BF3-4BCB-8E39-9A5BEDE78243}"/>
              </a:ext>
            </a:extLst>
          </p:cNvPr>
          <p:cNvSpPr txBox="1"/>
          <p:nvPr/>
        </p:nvSpPr>
        <p:spPr>
          <a:xfrm>
            <a:off x="1906" y="280118"/>
            <a:ext cx="2190750" cy="3258212"/>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Slechts 1 keer</a:t>
            </a:r>
          </a:p>
        </p:txBody>
      </p:sp>
      <p:pic>
        <p:nvPicPr>
          <p:cNvPr id="6" name="Afbeelding 5" descr="Afbeelding met binnen, person, koken, voorbereiden&#10;&#10;Automatisch gegenereerde beschrijving">
            <a:extLst>
              <a:ext uri="{FF2B5EF4-FFF2-40B4-BE49-F238E27FC236}">
                <a16:creationId xmlns:a16="http://schemas.microsoft.com/office/drawing/2014/main" id="{E56EAD89-38CB-405F-95BF-9ED14247E4D7}"/>
              </a:ext>
            </a:extLst>
          </p:cNvPr>
          <p:cNvPicPr>
            <a:picLocks noChangeAspect="1"/>
          </p:cNvPicPr>
          <p:nvPr/>
        </p:nvPicPr>
        <p:blipFill>
          <a:blip r:embed="rId3"/>
          <a:stretch>
            <a:fillRect/>
          </a:stretch>
        </p:blipFill>
        <p:spPr>
          <a:xfrm>
            <a:off x="4509361" y="3133516"/>
            <a:ext cx="4416724" cy="3312543"/>
          </a:xfrm>
          <a:prstGeom prst="rect">
            <a:avLst/>
          </a:prstGeom>
        </p:spPr>
      </p:pic>
    </p:spTree>
    <p:extLst>
      <p:ext uri="{BB962C8B-B14F-4D97-AF65-F5344CB8AC3E}">
        <p14:creationId xmlns:p14="http://schemas.microsoft.com/office/powerpoint/2010/main" val="4399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26" presetClass="emph" presetSubtype="0"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4</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pPr algn="just"/>
            <a:r>
              <a:rPr lang="nl-NL" sz="1800">
                <a:solidFill>
                  <a:srgbClr val="473F30"/>
                </a:solidFill>
              </a:rPr>
              <a:t>Antwoord op volgende stelling met JUIST of FOUT:</a:t>
            </a:r>
          </a:p>
          <a:p>
            <a:pPr algn="just"/>
            <a:r>
              <a:rPr lang="nl-NL" sz="1800">
                <a:solidFill>
                  <a:srgbClr val="473F30"/>
                </a:solidFill>
              </a:rPr>
              <a:t> </a:t>
            </a:r>
          </a:p>
          <a:p>
            <a:pPr algn="just"/>
            <a:r>
              <a:rPr lang="nl-NL" sz="1800" i="1">
                <a:solidFill>
                  <a:srgbClr val="473F30"/>
                </a:solidFill>
              </a:rPr>
              <a:t>“Als we enkel gerecycleerd papier gebruiken, heeft de papierindustrie geen hout meer nodig.” </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FOUT</a:t>
            </a:r>
          </a:p>
        </p:txBody>
      </p:sp>
      <p:sp>
        <p:nvSpPr>
          <p:cNvPr id="8" name="Tekstvak 7">
            <a:extLst>
              <a:ext uri="{FF2B5EF4-FFF2-40B4-BE49-F238E27FC236}">
                <a16:creationId xmlns:a16="http://schemas.microsoft.com/office/drawing/2014/main" id="{1AF55EB5-7B08-41AF-B3E3-B6A68AC4FB6A}"/>
              </a:ext>
            </a:extLst>
          </p:cNvPr>
          <p:cNvSpPr txBox="1"/>
          <p:nvPr/>
        </p:nvSpPr>
        <p:spPr>
          <a:xfrm>
            <a:off x="0" y="3573194"/>
            <a:ext cx="2190750" cy="3284806"/>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JUIST</a:t>
            </a:r>
          </a:p>
        </p:txBody>
      </p:sp>
      <p:sp>
        <p:nvSpPr>
          <p:cNvPr id="6" name="Rectangle 8">
            <a:extLst>
              <a:ext uri="{FF2B5EF4-FFF2-40B4-BE49-F238E27FC236}">
                <a16:creationId xmlns:a16="http://schemas.microsoft.com/office/drawing/2014/main" id="{52EB3FEB-7B81-4011-9C71-CB7AB554325E}"/>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3168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4</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pPr algn="just"/>
            <a:r>
              <a:rPr lang="nl-NL" sz="1800">
                <a:solidFill>
                  <a:srgbClr val="473F30"/>
                </a:solidFill>
              </a:rPr>
              <a:t>Antwoord op volgende stelling met JUIST of FOUT:</a:t>
            </a:r>
          </a:p>
          <a:p>
            <a:pPr algn="just"/>
            <a:r>
              <a:rPr lang="nl-NL" sz="1800">
                <a:solidFill>
                  <a:srgbClr val="473F30"/>
                </a:solidFill>
              </a:rPr>
              <a:t> </a:t>
            </a:r>
          </a:p>
          <a:p>
            <a:pPr algn="just"/>
            <a:r>
              <a:rPr lang="nl-NL" sz="1800" i="1">
                <a:solidFill>
                  <a:srgbClr val="473F30"/>
                </a:solidFill>
              </a:rPr>
              <a:t>“Als we enkel gerecycleerd papier gebruiken, heeft de papierindustrie geen hout meer nodig.” </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chor="t">
            <a:normAutofit/>
          </a:bodyPr>
          <a:lstStyle/>
          <a:p>
            <a:r>
              <a:rPr lang="nl-BE" sz="4000" b="1">
                <a:solidFill>
                  <a:schemeClr val="bg1"/>
                </a:solidFill>
              </a:rPr>
              <a:t>A</a:t>
            </a:r>
            <a:endParaRPr lang="nl-BE" sz="4000" b="1">
              <a:solidFill>
                <a:schemeClr val="bg1"/>
              </a:solidFill>
              <a:cs typeface="Calibri"/>
            </a:endParaRPr>
          </a:p>
          <a:p>
            <a:r>
              <a:rPr lang="nl-BE" sz="1600">
                <a:solidFill>
                  <a:schemeClr val="bg1"/>
                </a:solidFill>
              </a:rPr>
              <a:t>FOUT</a:t>
            </a:r>
            <a:endParaRPr lang="nl-BE" sz="1600">
              <a:solidFill>
                <a:schemeClr val="bg1"/>
              </a:solidFill>
              <a:cs typeface="Calibri"/>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0" y="3601328"/>
            <a:ext cx="2190750" cy="3323687"/>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JUIST</a:t>
            </a:r>
          </a:p>
        </p:txBody>
      </p:sp>
      <p:sp>
        <p:nvSpPr>
          <p:cNvPr id="6" name="Rectangle 8">
            <a:extLst>
              <a:ext uri="{FF2B5EF4-FFF2-40B4-BE49-F238E27FC236}">
                <a16:creationId xmlns:a16="http://schemas.microsoft.com/office/drawing/2014/main" id="{AC96B7E3-5C40-41A5-8178-AF63EF5B8EF8}"/>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10" name="Afbeelding 9" descr="Afbeelding met grond, buiten&#10;&#10;Automatisch gegenereerde beschrijving">
            <a:extLst>
              <a:ext uri="{FF2B5EF4-FFF2-40B4-BE49-F238E27FC236}">
                <a16:creationId xmlns:a16="http://schemas.microsoft.com/office/drawing/2014/main" id="{AD0D0649-1D3C-4B2E-9886-14369FD4645A}"/>
              </a:ext>
            </a:extLst>
          </p:cNvPr>
          <p:cNvPicPr>
            <a:picLocks noChangeAspect="1"/>
          </p:cNvPicPr>
          <p:nvPr/>
        </p:nvPicPr>
        <p:blipFill>
          <a:blip r:embed="rId3"/>
          <a:stretch>
            <a:fillRect/>
          </a:stretch>
        </p:blipFill>
        <p:spPr>
          <a:xfrm>
            <a:off x="0" y="560236"/>
            <a:ext cx="9144000" cy="6096000"/>
          </a:xfrm>
          <a:prstGeom prst="rect">
            <a:avLst/>
          </a:prstGeom>
        </p:spPr>
      </p:pic>
    </p:spTree>
    <p:extLst>
      <p:ext uri="{BB962C8B-B14F-4D97-AF65-F5344CB8AC3E}">
        <p14:creationId xmlns:p14="http://schemas.microsoft.com/office/powerpoint/2010/main" val="240445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5</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2" y="2196615"/>
            <a:ext cx="3636432" cy="3578543"/>
          </a:xfrm>
        </p:spPr>
        <p:txBody>
          <a:bodyPr>
            <a:normAutofit/>
          </a:bodyPr>
          <a:lstStyle/>
          <a:p>
            <a:r>
              <a:rPr lang="nl-NL" sz="1800">
                <a:solidFill>
                  <a:srgbClr val="473F30"/>
                </a:solidFill>
              </a:rPr>
              <a:t>Hoeveel liter water is er nodig voor de productie van 1 kg ‘nieuw’ papier (grondstof = hout)?</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60 liter</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10 liter</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45058"/>
            <a:ext cx="2190750" cy="3312942"/>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30 liter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3 liter</a:t>
            </a:r>
          </a:p>
        </p:txBody>
      </p:sp>
      <p:sp>
        <p:nvSpPr>
          <p:cNvPr id="12" name="Rectangle 8">
            <a:extLst>
              <a:ext uri="{FF2B5EF4-FFF2-40B4-BE49-F238E27FC236}">
                <a16:creationId xmlns:a16="http://schemas.microsoft.com/office/drawing/2014/main" id="{40150AF6-2360-41E8-BE41-B8E2077B0967}"/>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17971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5</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60 liter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3 liter</a:t>
            </a:r>
          </a:p>
        </p:txBody>
      </p:sp>
      <p:sp>
        <p:nvSpPr>
          <p:cNvPr id="13" name="Tijdelijke aanduiding voor tekst 8">
            <a:extLst>
              <a:ext uri="{FF2B5EF4-FFF2-40B4-BE49-F238E27FC236}">
                <a16:creationId xmlns:a16="http://schemas.microsoft.com/office/drawing/2014/main" id="{44A32D92-553E-4EC2-A536-9664CF38FF97}"/>
              </a:ext>
            </a:extLst>
          </p:cNvPr>
          <p:cNvSpPr txBox="1">
            <a:spLocks/>
          </p:cNvSpPr>
          <p:nvPr/>
        </p:nvSpPr>
        <p:spPr>
          <a:xfrm>
            <a:off x="4762502" y="2196615"/>
            <a:ext cx="3636432" cy="357854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nl-NL" sz="1800">
                <a:solidFill>
                  <a:srgbClr val="473F30"/>
                </a:solidFill>
              </a:rPr>
              <a:t>Hoeveel liter water is er nodig voor de productie van 1 kg ‘nieuw’ papier (grondstof = hout)?</a:t>
            </a:r>
          </a:p>
        </p:txBody>
      </p:sp>
      <p:sp>
        <p:nvSpPr>
          <p:cNvPr id="9" name="Rectangle 8">
            <a:extLst>
              <a:ext uri="{FF2B5EF4-FFF2-40B4-BE49-F238E27FC236}">
                <a16:creationId xmlns:a16="http://schemas.microsoft.com/office/drawing/2014/main" id="{A16517E2-AD3B-4090-9CF7-6781C90D34F3}"/>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4" name="Tekstvak 13">
            <a:extLst>
              <a:ext uri="{FF2B5EF4-FFF2-40B4-BE49-F238E27FC236}">
                <a16:creationId xmlns:a16="http://schemas.microsoft.com/office/drawing/2014/main" id="{F817CE4D-336F-47B0-AC3B-F76AED1EBC94}"/>
              </a:ext>
            </a:extLst>
          </p:cNvPr>
          <p:cNvSpPr txBox="1"/>
          <p:nvPr/>
        </p:nvSpPr>
        <p:spPr>
          <a:xfrm>
            <a:off x="0" y="3538329"/>
            <a:ext cx="2190750" cy="3304927"/>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30 liter</a:t>
            </a:r>
          </a:p>
        </p:txBody>
      </p:sp>
      <p:sp>
        <p:nvSpPr>
          <p:cNvPr id="18" name="Tekstvak 17">
            <a:extLst>
              <a:ext uri="{FF2B5EF4-FFF2-40B4-BE49-F238E27FC236}">
                <a16:creationId xmlns:a16="http://schemas.microsoft.com/office/drawing/2014/main" id="{C2B7956C-B8A7-46D7-A488-47C05679C420}"/>
              </a:ext>
            </a:extLst>
          </p:cNvPr>
          <p:cNvSpPr txBox="1"/>
          <p:nvPr/>
        </p:nvSpPr>
        <p:spPr>
          <a:xfrm>
            <a:off x="2192656" y="280118"/>
            <a:ext cx="2190750" cy="326494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10 liter</a:t>
            </a:r>
          </a:p>
        </p:txBody>
      </p:sp>
      <p:pic>
        <p:nvPicPr>
          <p:cNvPr id="3" name="Afbeelding 2" descr="Afbeelding met boom, buiten, grill&#10;&#10;Automatisch gegenereerde beschrijving">
            <a:extLst>
              <a:ext uri="{FF2B5EF4-FFF2-40B4-BE49-F238E27FC236}">
                <a16:creationId xmlns:a16="http://schemas.microsoft.com/office/drawing/2014/main" id="{60600795-65F7-43FA-9D86-E62EEA02E27D}"/>
              </a:ext>
            </a:extLst>
          </p:cNvPr>
          <p:cNvPicPr>
            <a:picLocks noChangeAspect="1"/>
          </p:cNvPicPr>
          <p:nvPr/>
        </p:nvPicPr>
        <p:blipFill>
          <a:blip r:embed="rId3"/>
          <a:stretch>
            <a:fillRect/>
          </a:stretch>
        </p:blipFill>
        <p:spPr>
          <a:xfrm>
            <a:off x="5031254" y="3416763"/>
            <a:ext cx="3098927" cy="3129916"/>
          </a:xfrm>
          <a:prstGeom prst="rect">
            <a:avLst/>
          </a:prstGeom>
        </p:spPr>
      </p:pic>
    </p:spTree>
    <p:extLst>
      <p:ext uri="{BB962C8B-B14F-4D97-AF65-F5344CB8AC3E}">
        <p14:creationId xmlns:p14="http://schemas.microsoft.com/office/powerpoint/2010/main" val="387628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6</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Hoeveel liter water is er nodig voor de productie van 1 kg ‘gerecycleerd’ papier (grondstof = oud papier)?</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0 liter</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44977"/>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3 liter</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73194"/>
            <a:ext cx="2190750" cy="3284806"/>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10 liter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73194"/>
            <a:ext cx="2190750" cy="3284806"/>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30 liter</a:t>
            </a:r>
          </a:p>
        </p:txBody>
      </p:sp>
      <p:sp>
        <p:nvSpPr>
          <p:cNvPr id="12" name="Rectangle 8">
            <a:extLst>
              <a:ext uri="{FF2B5EF4-FFF2-40B4-BE49-F238E27FC236}">
                <a16:creationId xmlns:a16="http://schemas.microsoft.com/office/drawing/2014/main" id="{54560B85-D35C-46BD-9094-1D1B006F8564}"/>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36496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6</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Hoeveel liter water is er nodig voor de productie van 1 kg ‘gerecycleerd’ papier (grondstof = oud papier)?</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0 liter</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chor="t">
            <a:normAutofit/>
          </a:bodyPr>
          <a:lstStyle/>
          <a:p>
            <a:r>
              <a:rPr lang="nl-BE" sz="4000" b="1">
                <a:solidFill>
                  <a:schemeClr val="bg1"/>
                </a:solidFill>
              </a:rPr>
              <a:t>B</a:t>
            </a:r>
            <a:endParaRPr lang="nl-BE" sz="4000" b="1">
              <a:solidFill>
                <a:schemeClr val="bg1"/>
              </a:solidFill>
              <a:cs typeface="Calibri"/>
            </a:endParaRPr>
          </a:p>
          <a:p>
            <a:r>
              <a:rPr lang="nl-BE" sz="1600">
                <a:solidFill>
                  <a:schemeClr val="bg1"/>
                </a:solidFill>
              </a:rPr>
              <a:t>3 liter</a:t>
            </a:r>
            <a:endParaRPr lang="nl-BE" sz="1600">
              <a:solidFill>
                <a:schemeClr val="bg1"/>
              </a:solidFill>
              <a:cs typeface="Calibri"/>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10 liter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30 liter</a:t>
            </a:r>
          </a:p>
        </p:txBody>
      </p:sp>
      <p:sp>
        <p:nvSpPr>
          <p:cNvPr id="12" name="Rectangle 8">
            <a:extLst>
              <a:ext uri="{FF2B5EF4-FFF2-40B4-BE49-F238E27FC236}">
                <a16:creationId xmlns:a16="http://schemas.microsoft.com/office/drawing/2014/main" id="{A6F43E33-1967-4A32-B119-D5C8B7808151}"/>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6" name="Afbeelding 5" descr="Afbeelding met water, buiten, gebouw, groen&#10;&#10;Automatisch gegenereerde beschrijving">
            <a:extLst>
              <a:ext uri="{FF2B5EF4-FFF2-40B4-BE49-F238E27FC236}">
                <a16:creationId xmlns:a16="http://schemas.microsoft.com/office/drawing/2014/main" id="{59F5E935-4226-48DB-A3CA-5DC77CA8C767}"/>
              </a:ext>
            </a:extLst>
          </p:cNvPr>
          <p:cNvPicPr>
            <a:picLocks noChangeAspect="1"/>
          </p:cNvPicPr>
          <p:nvPr/>
        </p:nvPicPr>
        <p:blipFill>
          <a:blip r:embed="rId3"/>
          <a:stretch>
            <a:fillRect/>
          </a:stretch>
        </p:blipFill>
        <p:spPr>
          <a:xfrm>
            <a:off x="4815055" y="3429000"/>
            <a:ext cx="3805336" cy="2847349"/>
          </a:xfrm>
          <a:prstGeom prst="rect">
            <a:avLst/>
          </a:prstGeom>
        </p:spPr>
      </p:pic>
    </p:spTree>
    <p:extLst>
      <p:ext uri="{BB962C8B-B14F-4D97-AF65-F5344CB8AC3E}">
        <p14:creationId xmlns:p14="http://schemas.microsoft.com/office/powerpoint/2010/main" val="10078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7</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3785"/>
          </a:xfrm>
        </p:spPr>
        <p:txBody>
          <a:bodyPr>
            <a:normAutofit/>
          </a:bodyPr>
          <a:lstStyle/>
          <a:p>
            <a:r>
              <a:rPr lang="nl-NL" sz="1800">
                <a:solidFill>
                  <a:srgbClr val="473F30"/>
                </a:solidFill>
              </a:rPr>
              <a:t>Antwoord op volgende stelling met JUIST of FOUT:</a:t>
            </a:r>
          </a:p>
          <a:p>
            <a:endParaRPr lang="nl-NL" sz="1800">
              <a:solidFill>
                <a:srgbClr val="473F30"/>
              </a:solidFill>
            </a:endParaRPr>
          </a:p>
          <a:p>
            <a:r>
              <a:rPr lang="nl-NL" sz="1800" i="1">
                <a:solidFill>
                  <a:srgbClr val="473F30"/>
                </a:solidFill>
              </a:rPr>
              <a:t>“Je ziet altijd het verschil tussen gerecycleerd papier en nieuw papier.” </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FOUT</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30990"/>
            <a:ext cx="2190750" cy="3327009"/>
          </a:xfrm>
          <a:prstGeom prst="rect">
            <a:avLst/>
          </a:prstGeom>
          <a:solidFill>
            <a:srgbClr val="AFCA15"/>
          </a:solidFill>
        </p:spPr>
        <p:txBody>
          <a:bodyPr wrap="square" lIns="323850" tIns="324000" rIns="324000" bIns="324000" rtlCol="0">
            <a:normAutofit/>
          </a:bodyPr>
          <a:lstStyle/>
          <a:p>
            <a:r>
              <a:rPr lang="nl-BE" sz="4000" b="1">
                <a:solidFill>
                  <a:schemeClr val="bg1"/>
                </a:solidFill>
              </a:rPr>
              <a:t>B</a:t>
            </a:r>
            <a:endParaRPr lang="nl-BE" sz="4400" b="1">
              <a:solidFill>
                <a:schemeClr val="bg1"/>
              </a:solidFill>
            </a:endParaRPr>
          </a:p>
          <a:p>
            <a:r>
              <a:rPr lang="nl-BE" sz="1600">
                <a:solidFill>
                  <a:schemeClr val="bg1"/>
                </a:solidFill>
              </a:rPr>
              <a:t>JUIST</a:t>
            </a:r>
          </a:p>
        </p:txBody>
      </p:sp>
      <p:sp>
        <p:nvSpPr>
          <p:cNvPr id="6" name="Rectangle 8">
            <a:extLst>
              <a:ext uri="{FF2B5EF4-FFF2-40B4-BE49-F238E27FC236}">
                <a16:creationId xmlns:a16="http://schemas.microsoft.com/office/drawing/2014/main" id="{E4778226-CC01-4EFF-937B-8A5620727F43}"/>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220601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7</a:t>
            </a:r>
            <a:endParaRPr lang="nl-BE" sz="4000">
              <a:solidFill>
                <a:srgbClr val="473F30"/>
              </a:solidFill>
              <a:latin typeface="+mn-lt"/>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chor="t">
            <a:normAutofit/>
          </a:bodyPr>
          <a:lstStyle/>
          <a:p>
            <a:r>
              <a:rPr lang="nl-BE" sz="4000" b="1">
                <a:solidFill>
                  <a:schemeClr val="bg1"/>
                </a:solidFill>
              </a:rPr>
              <a:t>A</a:t>
            </a:r>
            <a:endParaRPr lang="nl-BE" sz="4000" b="1">
              <a:solidFill>
                <a:schemeClr val="bg1"/>
              </a:solidFill>
              <a:cs typeface="Calibri"/>
            </a:endParaRPr>
          </a:p>
          <a:p>
            <a:r>
              <a:rPr lang="nl-BE" sz="1600">
                <a:solidFill>
                  <a:schemeClr val="bg1"/>
                </a:solidFill>
              </a:rPr>
              <a:t>FOUT</a:t>
            </a:r>
            <a:endParaRPr lang="nl-BE" sz="1600">
              <a:solidFill>
                <a:schemeClr val="bg1"/>
              </a:solidFill>
              <a:cs typeface="Calibri"/>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45058"/>
            <a:ext cx="2190750" cy="3312942"/>
          </a:xfrm>
          <a:prstGeom prst="rect">
            <a:avLst/>
          </a:prstGeom>
          <a:solidFill>
            <a:srgbClr val="AFCA15"/>
          </a:solidFill>
        </p:spPr>
        <p:txBody>
          <a:bodyPr wrap="square" lIns="323850" tIns="324000" rIns="324000" bIns="324000" rtlCol="0">
            <a:normAutofit/>
          </a:bodyPr>
          <a:lstStyle/>
          <a:p>
            <a:r>
              <a:rPr lang="nl-BE" sz="4000" b="1">
                <a:solidFill>
                  <a:schemeClr val="bg1"/>
                </a:solidFill>
              </a:rPr>
              <a:t>B</a:t>
            </a:r>
            <a:endParaRPr lang="nl-BE" sz="4400" b="1">
              <a:solidFill>
                <a:schemeClr val="bg1"/>
              </a:solidFill>
            </a:endParaRPr>
          </a:p>
          <a:p>
            <a:r>
              <a:rPr lang="nl-BE" sz="1600">
                <a:solidFill>
                  <a:schemeClr val="bg1"/>
                </a:solidFill>
              </a:rPr>
              <a:t>JUIST</a:t>
            </a:r>
          </a:p>
        </p:txBody>
      </p:sp>
      <p:sp>
        <p:nvSpPr>
          <p:cNvPr id="13" name="Tijdelijke aanduiding voor tekst 8">
            <a:extLst>
              <a:ext uri="{FF2B5EF4-FFF2-40B4-BE49-F238E27FC236}">
                <a16:creationId xmlns:a16="http://schemas.microsoft.com/office/drawing/2014/main" id="{E931ECA2-D2BD-49CE-8800-EA4559FF26BC}"/>
              </a:ext>
            </a:extLst>
          </p:cNvPr>
          <p:cNvSpPr txBox="1">
            <a:spLocks/>
          </p:cNvSpPr>
          <p:nvPr/>
        </p:nvSpPr>
        <p:spPr>
          <a:xfrm>
            <a:off x="4762501" y="2196615"/>
            <a:ext cx="3910445" cy="227378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nl-NL" sz="1800">
                <a:solidFill>
                  <a:srgbClr val="473F30"/>
                </a:solidFill>
              </a:rPr>
              <a:t>Antwoord op volgende stelling met JUIST of FOUT:</a:t>
            </a:r>
          </a:p>
          <a:p>
            <a:endParaRPr lang="nl-NL" sz="1800">
              <a:solidFill>
                <a:srgbClr val="473F30"/>
              </a:solidFill>
            </a:endParaRPr>
          </a:p>
          <a:p>
            <a:r>
              <a:rPr lang="nl-NL" sz="1800" u="sng">
                <a:solidFill>
                  <a:srgbClr val="473F30"/>
                </a:solidFill>
              </a:rPr>
              <a:t>“Je ziet altijd het verschil tussen gerecycleerd papier en nieuw papier.” </a:t>
            </a:r>
          </a:p>
          <a:p>
            <a:endParaRPr lang="nl-NL" sz="1800">
              <a:solidFill>
                <a:srgbClr val="473F30"/>
              </a:solidFill>
            </a:endParaRPr>
          </a:p>
        </p:txBody>
      </p:sp>
      <p:sp>
        <p:nvSpPr>
          <p:cNvPr id="6" name="Rectangle 8">
            <a:extLst>
              <a:ext uri="{FF2B5EF4-FFF2-40B4-BE49-F238E27FC236}">
                <a16:creationId xmlns:a16="http://schemas.microsoft.com/office/drawing/2014/main" id="{78AD129B-0477-4067-8E43-D7DD34764D5E}"/>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3" name="Afbeelding 2" descr="Afbeelding met binnen, geparkeerd&#10;&#10;Automatisch gegenereerde beschrijving">
            <a:extLst>
              <a:ext uri="{FF2B5EF4-FFF2-40B4-BE49-F238E27FC236}">
                <a16:creationId xmlns:a16="http://schemas.microsoft.com/office/drawing/2014/main" id="{A5CE4CB1-7BD2-419D-BA37-0E283FA454D2}"/>
              </a:ext>
            </a:extLst>
          </p:cNvPr>
          <p:cNvPicPr>
            <a:picLocks noChangeAspect="1"/>
          </p:cNvPicPr>
          <p:nvPr/>
        </p:nvPicPr>
        <p:blipFill>
          <a:blip r:embed="rId3"/>
          <a:stretch>
            <a:fillRect/>
          </a:stretch>
        </p:blipFill>
        <p:spPr>
          <a:xfrm>
            <a:off x="2610754" y="1524327"/>
            <a:ext cx="6062192" cy="4041462"/>
          </a:xfrm>
          <a:prstGeom prst="rect">
            <a:avLst/>
          </a:prstGeom>
        </p:spPr>
      </p:pic>
    </p:spTree>
    <p:extLst>
      <p:ext uri="{BB962C8B-B14F-4D97-AF65-F5344CB8AC3E}">
        <p14:creationId xmlns:p14="http://schemas.microsoft.com/office/powerpoint/2010/main" val="21509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8</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Een weggevertje…</a:t>
            </a:r>
          </a:p>
          <a:p>
            <a:endParaRPr lang="nl-NL" sz="1800">
              <a:solidFill>
                <a:srgbClr val="473F30"/>
              </a:solidFill>
            </a:endParaRPr>
          </a:p>
          <a:p>
            <a:r>
              <a:rPr lang="nl-NL" sz="1800">
                <a:solidFill>
                  <a:srgbClr val="473F30"/>
                </a:solidFill>
              </a:rPr>
              <a:t>Waar komt het woord ‘papier’ vandaan?</a:t>
            </a:r>
            <a:endParaRPr lang="nl-BE" sz="1800">
              <a:solidFill>
                <a:srgbClr val="473F30"/>
              </a:solidFill>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Van de papyrusplant</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Van de god Papyrus</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30990"/>
            <a:ext cx="2190750" cy="3327009"/>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Van de uitvinder van het papier, meneer P.A. Pier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30990"/>
            <a:ext cx="2190750" cy="332701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Van de pier, het diertje dat graag papier eet</a:t>
            </a:r>
          </a:p>
        </p:txBody>
      </p:sp>
      <p:sp>
        <p:nvSpPr>
          <p:cNvPr id="12" name="Rectangle 8">
            <a:extLst>
              <a:ext uri="{FF2B5EF4-FFF2-40B4-BE49-F238E27FC236}">
                <a16:creationId xmlns:a16="http://schemas.microsoft.com/office/drawing/2014/main" id="{3164B893-388C-4AC1-AB3E-6B51C6C41514}"/>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9697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7965948" y="5659743"/>
            <a:ext cx="1007177" cy="1036800"/>
          </a:xfrm>
          <a:prstGeom prst="rect">
            <a:avLst/>
          </a:prstGeom>
        </p:spPr>
      </p:pic>
      <p:sp>
        <p:nvSpPr>
          <p:cNvPr id="10"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err="1">
                <a:solidFill>
                  <a:srgbClr val="FFFFFF"/>
                </a:solidFill>
                <a:latin typeface="Calibri"/>
                <a:cs typeface="Calibri"/>
              </a:rPr>
              <a:t>GoodPlanet</a:t>
            </a:r>
            <a:r>
              <a:rPr lang="nl-NL" sz="900" b="1">
                <a:solidFill>
                  <a:srgbClr val="FFFFFF"/>
                </a:solidFill>
                <a:latin typeface="Calibri"/>
                <a:cs typeface="Calibri"/>
              </a:rPr>
              <a:t> Belgium </a:t>
            </a:r>
            <a:r>
              <a:rPr lang="nl-NL" sz="900">
                <a:solidFill>
                  <a:srgbClr val="FFFFFF"/>
                </a:solidFill>
                <a:latin typeface="Calibri"/>
                <a:cs typeface="Calibri"/>
              </a:rPr>
              <a:t> I  Edinburgstraat 26 </a:t>
            </a:r>
            <a:r>
              <a:rPr lang="nl-NL" sz="900" err="1">
                <a:solidFill>
                  <a:srgbClr val="FFFFFF"/>
                </a:solidFill>
                <a:latin typeface="Calibri"/>
                <a:cs typeface="Calibri"/>
              </a:rPr>
              <a:t>Rue</a:t>
            </a:r>
            <a:r>
              <a:rPr lang="nl-NL" sz="900">
                <a:solidFill>
                  <a:srgbClr val="FFFFFF"/>
                </a:solidFill>
                <a:latin typeface="Calibri"/>
                <a:cs typeface="Calibri"/>
              </a:rPr>
              <a:t> </a:t>
            </a:r>
            <a:r>
              <a:rPr lang="nl-NL" sz="900" err="1">
                <a:solidFill>
                  <a:srgbClr val="FFFFFF"/>
                </a:solidFill>
                <a:latin typeface="Calibri"/>
                <a:cs typeface="Calibri"/>
              </a:rPr>
              <a:t>d’Edimbourg</a:t>
            </a:r>
            <a:r>
              <a:rPr lang="nl-NL" sz="900">
                <a:solidFill>
                  <a:srgbClr val="FFFFFF"/>
                </a:solidFill>
                <a:latin typeface="Calibri"/>
                <a:cs typeface="Calibri"/>
              </a:rPr>
              <a:t>  </a:t>
            </a:r>
            <a:r>
              <a:rPr lang="nl-NL" sz="900" b="1">
                <a:solidFill>
                  <a:srgbClr val="FFFFFF"/>
                </a:solidFill>
                <a:latin typeface="Calibri"/>
                <a:cs typeface="Calibri"/>
              </a:rPr>
              <a:t> I  </a:t>
            </a:r>
            <a:r>
              <a:rPr lang="nl-NL" sz="900">
                <a:solidFill>
                  <a:srgbClr val="FFFFFF"/>
                </a:solidFill>
                <a:latin typeface="Calibri"/>
                <a:cs typeface="Calibri"/>
              </a:rPr>
              <a:t>Brussel 1050 Bruxelles </a:t>
            </a:r>
            <a:r>
              <a:rPr lang="nl-NL" sz="900" b="1">
                <a:solidFill>
                  <a:srgbClr val="FFFFFF"/>
                </a:solidFill>
                <a:latin typeface="Calibri"/>
                <a:cs typeface="Calibri"/>
              </a:rPr>
              <a:t> I  </a:t>
            </a:r>
            <a:r>
              <a:rPr lang="nl-NL" sz="900">
                <a:solidFill>
                  <a:srgbClr val="FFFFFF"/>
                </a:solidFill>
                <a:latin typeface="Calibri"/>
                <a:cs typeface="Calibri"/>
              </a:rPr>
              <a:t>T +32 (0)2 893 08 08 </a:t>
            </a:r>
            <a:r>
              <a:rPr lang="nl-NL" sz="900" b="1">
                <a:solidFill>
                  <a:srgbClr val="FFFFFF"/>
                </a:solidFill>
                <a:latin typeface="Calibri"/>
                <a:cs typeface="Calibri"/>
              </a:rPr>
              <a:t> I  </a:t>
            </a:r>
            <a:r>
              <a:rPr lang="nl-NL" sz="900" err="1">
                <a:solidFill>
                  <a:srgbClr val="FFFFFF"/>
                </a:solidFill>
                <a:latin typeface="Calibri"/>
                <a:cs typeface="Calibri"/>
              </a:rPr>
              <a:t>www.goodplanet.be</a:t>
            </a:r>
            <a:endParaRPr lang="fr-BE" sz="900">
              <a:solidFill>
                <a:srgbClr val="FFFFFF"/>
              </a:solidFill>
              <a:latin typeface="Calibri"/>
              <a:cs typeface="Calibri"/>
            </a:endParaRPr>
          </a:p>
        </p:txBody>
      </p:sp>
      <p:cxnSp>
        <p:nvCxnSpPr>
          <p:cNvPr id="11" name="Connecteur droit 10"/>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ekstvak 1"/>
          <p:cNvSpPr txBox="1"/>
          <p:nvPr/>
        </p:nvSpPr>
        <p:spPr>
          <a:xfrm>
            <a:off x="706582" y="1704109"/>
            <a:ext cx="7762954" cy="1200329"/>
          </a:xfrm>
          <a:prstGeom prst="rect">
            <a:avLst/>
          </a:prstGeom>
          <a:noFill/>
        </p:spPr>
        <p:txBody>
          <a:bodyPr wrap="square" rtlCol="0">
            <a:spAutoFit/>
          </a:bodyPr>
          <a:lstStyle/>
          <a:p>
            <a:r>
              <a:rPr lang="nl-BE" sz="7200">
                <a:solidFill>
                  <a:schemeClr val="bg1"/>
                </a:solidFill>
              </a:rPr>
              <a:t>Quiz time: papier</a:t>
            </a:r>
          </a:p>
        </p:txBody>
      </p:sp>
    </p:spTree>
    <p:extLst>
      <p:ext uri="{BB962C8B-B14F-4D97-AF65-F5344CB8AC3E}">
        <p14:creationId xmlns:p14="http://schemas.microsoft.com/office/powerpoint/2010/main" val="62102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8</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Waar komt het woord ‘papier’ vandaan?</a:t>
            </a:r>
            <a:endParaRPr lang="nl-BE" sz="1800">
              <a:solidFill>
                <a:srgbClr val="473F30"/>
              </a:solidFill>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Van de papyrusplant</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Van de God Papyrus</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45058"/>
            <a:ext cx="2190750" cy="3312942"/>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Van de uitvinder van het papier, meneer P.A. Pier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Van de pier, het diertje dat graag papier eet</a:t>
            </a:r>
          </a:p>
        </p:txBody>
      </p:sp>
      <p:pic>
        <p:nvPicPr>
          <p:cNvPr id="1026" name="Picture 2" descr="Sterzoeker: Papyrus">
            <a:extLst>
              <a:ext uri="{FF2B5EF4-FFF2-40B4-BE49-F238E27FC236}">
                <a16:creationId xmlns:a16="http://schemas.microsoft.com/office/drawing/2014/main" id="{D155E903-F35A-4E5D-9BB2-28191D59B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284" y="3182693"/>
            <a:ext cx="3772375" cy="28292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
            <a:extLst>
              <a:ext uri="{FF2B5EF4-FFF2-40B4-BE49-F238E27FC236}">
                <a16:creationId xmlns:a16="http://schemas.microsoft.com/office/drawing/2014/main" id="{808B1D44-2DAA-4546-A78A-790C55114BC3}"/>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3262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9</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Papier wordt oorspronkelijk van vezels uit bomen gemaakt, maar welk papierproduct bevat gemiddeld de meeste verse vezels, dus vezels rechtstreeks afkomstig van bomen?</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Een kartonnen doos</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Een schrift</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30990"/>
            <a:ext cx="2190750" cy="3327009"/>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Een reclamefolder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30990"/>
            <a:ext cx="2190750" cy="332701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Een krant</a:t>
            </a:r>
          </a:p>
        </p:txBody>
      </p:sp>
      <p:sp>
        <p:nvSpPr>
          <p:cNvPr id="12" name="Rectangle 8">
            <a:extLst>
              <a:ext uri="{FF2B5EF4-FFF2-40B4-BE49-F238E27FC236}">
                <a16:creationId xmlns:a16="http://schemas.microsoft.com/office/drawing/2014/main" id="{CB9B531C-7F14-4790-86E2-65651B3A02C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997601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9</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Papier wordt oorspronkelijk van vezels uit bomen gemaakt, maar welk papierproduct bevat gemiddeld de meeste verse vezels, dus vezels rechtstreeks afkomstig van bomen?</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Een kartonnen doos</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45058"/>
            <a:ext cx="2190750" cy="3312942"/>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Een reclamefolder</a:t>
            </a:r>
          </a:p>
        </p:txBody>
      </p:sp>
      <p:sp>
        <p:nvSpPr>
          <p:cNvPr id="12" name="Rectangle 8">
            <a:extLst>
              <a:ext uri="{FF2B5EF4-FFF2-40B4-BE49-F238E27FC236}">
                <a16:creationId xmlns:a16="http://schemas.microsoft.com/office/drawing/2014/main" id="{DA73A3E5-7DE3-4D10-9BE7-C55CAB46CCE4}"/>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23195DB7-FA71-45A8-AB64-EDD86E724583}"/>
              </a:ext>
            </a:extLst>
          </p:cNvPr>
          <p:cNvSpPr txBox="1"/>
          <p:nvPr/>
        </p:nvSpPr>
        <p:spPr>
          <a:xfrm>
            <a:off x="2190750" y="266865"/>
            <a:ext cx="2190750" cy="3312942"/>
          </a:xfrm>
          <a:prstGeom prst="rect">
            <a:avLst/>
          </a:prstGeom>
          <a:solidFill>
            <a:srgbClr val="E8880A"/>
          </a:solidFill>
        </p:spPr>
        <p:txBody>
          <a:bodyPr wrap="square" lIns="323850" tIns="324000" rIns="324000" bIns="324000" rtlCol="0" anchor="t">
            <a:normAutofit/>
          </a:bodyPr>
          <a:lstStyle/>
          <a:p>
            <a:r>
              <a:rPr lang="nl-BE" sz="4000" b="1">
                <a:solidFill>
                  <a:schemeClr val="bg1"/>
                </a:solidFill>
              </a:rPr>
              <a:t>B</a:t>
            </a:r>
            <a:endParaRPr lang="nl-BE" sz="4000" b="1">
              <a:solidFill>
                <a:schemeClr val="bg1"/>
              </a:solidFill>
              <a:cs typeface="Calibri"/>
            </a:endParaRPr>
          </a:p>
          <a:p>
            <a:r>
              <a:rPr lang="nl-BE" sz="1600">
                <a:solidFill>
                  <a:schemeClr val="bg1"/>
                </a:solidFill>
              </a:rPr>
              <a:t>Een schrift</a:t>
            </a:r>
            <a:endParaRPr lang="nl-BE" sz="1600">
              <a:solidFill>
                <a:schemeClr val="bg1"/>
              </a:solidFill>
              <a:cs typeface="Calibri"/>
            </a:endParaRPr>
          </a:p>
        </p:txBody>
      </p:sp>
      <p:sp>
        <p:nvSpPr>
          <p:cNvPr id="14" name="Tekstvak 13">
            <a:extLst>
              <a:ext uri="{FF2B5EF4-FFF2-40B4-BE49-F238E27FC236}">
                <a16:creationId xmlns:a16="http://schemas.microsoft.com/office/drawing/2014/main" id="{303626BA-C651-44F3-B7C3-44A354CF6DA5}"/>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Een krant</a:t>
            </a:r>
          </a:p>
        </p:txBody>
      </p:sp>
    </p:spTree>
    <p:extLst>
      <p:ext uri="{BB962C8B-B14F-4D97-AF65-F5344CB8AC3E}">
        <p14:creationId xmlns:p14="http://schemas.microsoft.com/office/powerpoint/2010/main" val="31966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26" presetClass="emph" presetSubtype="0" fill="hold" grpId="0" nodeType="with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par>
                                <p:cTn id="12" presetID="1" presetClass="exit"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10</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Antwoord op volgende stelling met JUIST of FOUT:</a:t>
            </a:r>
          </a:p>
          <a:p>
            <a:endParaRPr lang="nl-NL" sz="1800">
              <a:solidFill>
                <a:srgbClr val="473F30"/>
              </a:solidFill>
            </a:endParaRPr>
          </a:p>
          <a:p>
            <a:r>
              <a:rPr lang="nl-NL" sz="1800" i="1">
                <a:solidFill>
                  <a:srgbClr val="473F30"/>
                </a:solidFill>
              </a:rPr>
              <a:t>“Een kartonnen drankbekertje wordt niet gerecycleerd in België.”</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FOUT</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496016"/>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B</a:t>
            </a:r>
            <a:endParaRPr lang="nl-BE" sz="4400" b="1">
              <a:solidFill>
                <a:schemeClr val="bg1"/>
              </a:solidFill>
            </a:endParaRPr>
          </a:p>
          <a:p>
            <a:r>
              <a:rPr lang="nl-BE" sz="1600">
                <a:solidFill>
                  <a:schemeClr val="bg1"/>
                </a:solidFill>
              </a:rPr>
              <a:t>JUIST</a:t>
            </a:r>
          </a:p>
        </p:txBody>
      </p:sp>
      <p:sp>
        <p:nvSpPr>
          <p:cNvPr id="6" name="Rectangle 8">
            <a:extLst>
              <a:ext uri="{FF2B5EF4-FFF2-40B4-BE49-F238E27FC236}">
                <a16:creationId xmlns:a16="http://schemas.microsoft.com/office/drawing/2014/main" id="{B0C4AD0F-2392-49EC-A0E8-5843428EC8D3}"/>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1026" name="Picture 2" descr="C&amp;C Benelux - Koffiebekers 0,18L., bruin karton">
            <a:extLst>
              <a:ext uri="{FF2B5EF4-FFF2-40B4-BE49-F238E27FC236}">
                <a16:creationId xmlns:a16="http://schemas.microsoft.com/office/drawing/2014/main" id="{DCC1E212-F5D2-45F5-A3DB-F6F8BFFA4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3849226"/>
            <a:ext cx="4095293" cy="307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14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10</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Antwoord op volgende stelling met JUIST of FOUT:</a:t>
            </a:r>
          </a:p>
          <a:p>
            <a:endParaRPr lang="nl-NL" sz="1800">
              <a:solidFill>
                <a:srgbClr val="473F30"/>
              </a:solidFill>
            </a:endParaRPr>
          </a:p>
          <a:p>
            <a:r>
              <a:rPr lang="nl-NL" sz="1800" i="1">
                <a:solidFill>
                  <a:srgbClr val="473F30"/>
                </a:solidFill>
              </a:rPr>
              <a:t>“Een kartonnen drankbekertje wordt niet gerecycleerd in België.”</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FOUT</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45058"/>
            <a:ext cx="2190750" cy="3312942"/>
          </a:xfrm>
          <a:prstGeom prst="rect">
            <a:avLst/>
          </a:prstGeom>
          <a:solidFill>
            <a:srgbClr val="AFCA15"/>
          </a:solidFill>
        </p:spPr>
        <p:txBody>
          <a:bodyPr wrap="square" lIns="323850" tIns="324000" rIns="324000" bIns="324000" rtlCol="0">
            <a:normAutofit/>
          </a:bodyPr>
          <a:lstStyle/>
          <a:p>
            <a:r>
              <a:rPr lang="nl-BE" sz="4000" b="1">
                <a:solidFill>
                  <a:schemeClr val="bg1"/>
                </a:solidFill>
              </a:rPr>
              <a:t>B</a:t>
            </a:r>
            <a:endParaRPr lang="nl-BE" sz="4400" b="1">
              <a:solidFill>
                <a:schemeClr val="bg1"/>
              </a:solidFill>
            </a:endParaRPr>
          </a:p>
          <a:p>
            <a:r>
              <a:rPr lang="nl-BE" sz="1600">
                <a:solidFill>
                  <a:schemeClr val="bg1"/>
                </a:solidFill>
              </a:rPr>
              <a:t>JUIST</a:t>
            </a:r>
          </a:p>
        </p:txBody>
      </p:sp>
      <p:sp>
        <p:nvSpPr>
          <p:cNvPr id="6" name="Rectangle 8">
            <a:extLst>
              <a:ext uri="{FF2B5EF4-FFF2-40B4-BE49-F238E27FC236}">
                <a16:creationId xmlns:a16="http://schemas.microsoft.com/office/drawing/2014/main" id="{0B2E8F02-D4C2-4731-9710-C4CF86020AB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6805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11</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Welk laagje vind je NIET terug in een drankkarton/brik?</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Aluminium</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Plastic</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Piepschuim</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Karton</a:t>
            </a:r>
          </a:p>
        </p:txBody>
      </p:sp>
      <p:sp>
        <p:nvSpPr>
          <p:cNvPr id="12" name="Rectangle 8">
            <a:extLst>
              <a:ext uri="{FF2B5EF4-FFF2-40B4-BE49-F238E27FC236}">
                <a16:creationId xmlns:a16="http://schemas.microsoft.com/office/drawing/2014/main" id="{E27927BF-938B-4D71-92E8-8EFA114FCC7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36322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11</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Welk laagje vind je NIET terug in een drankkarton/brik?</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Aluminium</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Karton</a:t>
            </a:r>
          </a:p>
        </p:txBody>
      </p:sp>
      <p:pic>
        <p:nvPicPr>
          <p:cNvPr id="12" name="Afbeelding 11">
            <a:extLst>
              <a:ext uri="{FF2B5EF4-FFF2-40B4-BE49-F238E27FC236}">
                <a16:creationId xmlns:a16="http://schemas.microsoft.com/office/drawing/2014/main" id="{947C97ED-1297-4C66-9583-FC3D5294F9A3}"/>
              </a:ext>
            </a:extLst>
          </p:cNvPr>
          <p:cNvPicPr>
            <a:picLocks noChangeAspect="1"/>
          </p:cNvPicPr>
          <p:nvPr/>
        </p:nvPicPr>
        <p:blipFill>
          <a:blip r:embed="rId3"/>
          <a:stretch>
            <a:fillRect/>
          </a:stretch>
        </p:blipFill>
        <p:spPr>
          <a:xfrm>
            <a:off x="2671358" y="3032180"/>
            <a:ext cx="6001588" cy="3515216"/>
          </a:xfrm>
          <a:prstGeom prst="rect">
            <a:avLst/>
          </a:prstGeom>
        </p:spPr>
      </p:pic>
      <p:sp>
        <p:nvSpPr>
          <p:cNvPr id="13" name="Rectangle 8">
            <a:extLst>
              <a:ext uri="{FF2B5EF4-FFF2-40B4-BE49-F238E27FC236}">
                <a16:creationId xmlns:a16="http://schemas.microsoft.com/office/drawing/2014/main" id="{FE815AAB-BB31-4053-B684-975F3185D848}"/>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4" name="Tekstvak 13">
            <a:extLst>
              <a:ext uri="{FF2B5EF4-FFF2-40B4-BE49-F238E27FC236}">
                <a16:creationId xmlns:a16="http://schemas.microsoft.com/office/drawing/2014/main" id="{5A7D55AA-2506-4603-AEA2-495AB5FFA4E2}"/>
              </a:ext>
            </a:extLst>
          </p:cNvPr>
          <p:cNvSpPr txBox="1"/>
          <p:nvPr/>
        </p:nvSpPr>
        <p:spPr>
          <a:xfrm>
            <a:off x="2190750" y="280118"/>
            <a:ext cx="2190750" cy="326494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Plastic</a:t>
            </a:r>
          </a:p>
        </p:txBody>
      </p:sp>
      <p:sp>
        <p:nvSpPr>
          <p:cNvPr id="15" name="Tekstvak 14">
            <a:extLst>
              <a:ext uri="{FF2B5EF4-FFF2-40B4-BE49-F238E27FC236}">
                <a16:creationId xmlns:a16="http://schemas.microsoft.com/office/drawing/2014/main" id="{5BA7DA8B-1BC2-4BBC-995C-04C7271B5F84}"/>
              </a:ext>
            </a:extLst>
          </p:cNvPr>
          <p:cNvSpPr txBox="1"/>
          <p:nvPr/>
        </p:nvSpPr>
        <p:spPr>
          <a:xfrm>
            <a:off x="0" y="3538329"/>
            <a:ext cx="2190750" cy="3304927"/>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Piepschuim</a:t>
            </a:r>
          </a:p>
        </p:txBody>
      </p:sp>
    </p:spTree>
    <p:extLst>
      <p:ext uri="{BB962C8B-B14F-4D97-AF65-F5344CB8AC3E}">
        <p14:creationId xmlns:p14="http://schemas.microsoft.com/office/powerpoint/2010/main" val="26777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12</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Antwoord op volgende stelling met JUIST of FOUT:</a:t>
            </a:r>
          </a:p>
          <a:p>
            <a:r>
              <a:rPr lang="nl-NL" sz="1800">
                <a:solidFill>
                  <a:srgbClr val="473F30"/>
                </a:solidFill>
              </a:rPr>
              <a:t> </a:t>
            </a:r>
          </a:p>
          <a:p>
            <a:r>
              <a:rPr lang="nl-NL" sz="1800" i="1">
                <a:solidFill>
                  <a:srgbClr val="473F30"/>
                </a:solidFill>
              </a:rPr>
              <a:t>“Papier verbranden in de open haard is geen goed idee.”</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FOUT</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73194"/>
            <a:ext cx="2190750" cy="3284806"/>
          </a:xfrm>
          <a:prstGeom prst="rect">
            <a:avLst/>
          </a:prstGeom>
          <a:solidFill>
            <a:srgbClr val="AFCA15"/>
          </a:solidFill>
        </p:spPr>
        <p:txBody>
          <a:bodyPr wrap="square" lIns="323850" tIns="324000" rIns="324000" bIns="324000" rtlCol="0">
            <a:normAutofit/>
          </a:bodyPr>
          <a:lstStyle/>
          <a:p>
            <a:r>
              <a:rPr lang="nl-BE" sz="4000" b="1">
                <a:solidFill>
                  <a:schemeClr val="bg1"/>
                </a:solidFill>
              </a:rPr>
              <a:t>B</a:t>
            </a:r>
            <a:endParaRPr lang="nl-BE" sz="4400" b="1">
              <a:solidFill>
                <a:schemeClr val="bg1"/>
              </a:solidFill>
            </a:endParaRPr>
          </a:p>
          <a:p>
            <a:r>
              <a:rPr lang="nl-BE" sz="1600">
                <a:solidFill>
                  <a:schemeClr val="bg1"/>
                </a:solidFill>
              </a:rPr>
              <a:t>JUIST</a:t>
            </a:r>
          </a:p>
        </p:txBody>
      </p:sp>
      <p:sp>
        <p:nvSpPr>
          <p:cNvPr id="6" name="Rectangle 8">
            <a:extLst>
              <a:ext uri="{FF2B5EF4-FFF2-40B4-BE49-F238E27FC236}">
                <a16:creationId xmlns:a16="http://schemas.microsoft.com/office/drawing/2014/main" id="{BC254F3A-4A25-461A-A08A-0A84C2455A79}"/>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4739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12</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Antwoord op volgende stelling met JUIST of FOUT:</a:t>
            </a:r>
          </a:p>
          <a:p>
            <a:r>
              <a:rPr lang="nl-NL" sz="1800">
                <a:solidFill>
                  <a:srgbClr val="473F30"/>
                </a:solidFill>
              </a:rPr>
              <a:t> </a:t>
            </a:r>
          </a:p>
          <a:p>
            <a:r>
              <a:rPr lang="nl-NL" sz="1800" i="1">
                <a:solidFill>
                  <a:srgbClr val="473F30"/>
                </a:solidFill>
              </a:rPr>
              <a:t>“Papier verbranden in de open haard is geen goed idee.”</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FOUT</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73194"/>
            <a:ext cx="2190750" cy="3284806"/>
          </a:xfrm>
          <a:prstGeom prst="rect">
            <a:avLst/>
          </a:prstGeom>
          <a:solidFill>
            <a:srgbClr val="AFCA15"/>
          </a:solidFill>
        </p:spPr>
        <p:txBody>
          <a:bodyPr wrap="square" lIns="323850" tIns="324000" rIns="324000" bIns="324000" rtlCol="0">
            <a:normAutofit/>
          </a:bodyPr>
          <a:lstStyle/>
          <a:p>
            <a:r>
              <a:rPr lang="nl-BE" sz="4000" b="1">
                <a:solidFill>
                  <a:schemeClr val="bg1"/>
                </a:solidFill>
              </a:rPr>
              <a:t>B</a:t>
            </a:r>
            <a:endParaRPr lang="nl-BE" sz="4400" b="1">
              <a:solidFill>
                <a:schemeClr val="bg1"/>
              </a:solidFill>
            </a:endParaRPr>
          </a:p>
          <a:p>
            <a:r>
              <a:rPr lang="nl-BE" sz="1600">
                <a:solidFill>
                  <a:schemeClr val="bg1"/>
                </a:solidFill>
              </a:rPr>
              <a:t>JUIST</a:t>
            </a:r>
          </a:p>
        </p:txBody>
      </p:sp>
      <p:pic>
        <p:nvPicPr>
          <p:cNvPr id="2" name="Picture 2" descr="A picture containing diagram&#10;&#10;Description automatically generated">
            <a:extLst>
              <a:ext uri="{FF2B5EF4-FFF2-40B4-BE49-F238E27FC236}">
                <a16:creationId xmlns:a16="http://schemas.microsoft.com/office/drawing/2014/main" id="{99A0A932-BAD5-499C-AA9A-91014C6B8530}"/>
              </a:ext>
            </a:extLst>
          </p:cNvPr>
          <p:cNvPicPr>
            <a:picLocks noChangeAspect="1"/>
          </p:cNvPicPr>
          <p:nvPr/>
        </p:nvPicPr>
        <p:blipFill>
          <a:blip r:embed="rId3"/>
          <a:stretch>
            <a:fillRect/>
          </a:stretch>
        </p:blipFill>
        <p:spPr>
          <a:xfrm>
            <a:off x="5083834" y="3955311"/>
            <a:ext cx="3792746" cy="2642363"/>
          </a:xfrm>
          <a:prstGeom prst="rect">
            <a:avLst/>
          </a:prstGeom>
        </p:spPr>
      </p:pic>
      <p:sp>
        <p:nvSpPr>
          <p:cNvPr id="8" name="Rectangle 8">
            <a:extLst>
              <a:ext uri="{FF2B5EF4-FFF2-40B4-BE49-F238E27FC236}">
                <a16:creationId xmlns:a16="http://schemas.microsoft.com/office/drawing/2014/main" id="{966F9CC9-DCEE-4CAD-A7DB-6610A957DE47}"/>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19988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13</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Welk papierformaat is het grootst?</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A2</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A4</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37488"/>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A3</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37488"/>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A6</a:t>
            </a:r>
          </a:p>
        </p:txBody>
      </p:sp>
      <p:sp>
        <p:nvSpPr>
          <p:cNvPr id="12" name="Rectangle 8">
            <a:extLst>
              <a:ext uri="{FF2B5EF4-FFF2-40B4-BE49-F238E27FC236}">
                <a16:creationId xmlns:a16="http://schemas.microsoft.com/office/drawing/2014/main" id="{56E173D0-2219-42C2-890B-4AF97CDD71A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12004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1895C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cxnSp>
        <p:nvCxnSpPr>
          <p:cNvPr id="23" name="Connecteur droit 22"/>
          <p:cNvCxnSpPr/>
          <p:nvPr/>
        </p:nvCxnSpPr>
        <p:spPr>
          <a:xfrm flipV="1">
            <a:off x="7604912" y="6579195"/>
            <a:ext cx="0" cy="290909"/>
          </a:xfrm>
          <a:prstGeom prst="line">
            <a:avLst/>
          </a:prstGeom>
          <a:ln w="57150" cmpd="sng">
            <a:solidFill>
              <a:srgbClr val="1F77B2"/>
            </a:solidFill>
          </a:ln>
          <a:effectLst/>
        </p:spPr>
        <p:style>
          <a:lnRef idx="2">
            <a:schemeClr val="accent1"/>
          </a:lnRef>
          <a:fillRef idx="0">
            <a:schemeClr val="accent1"/>
          </a:fillRef>
          <a:effectRef idx="1">
            <a:schemeClr val="accent1"/>
          </a:effectRef>
          <a:fontRef idx="minor">
            <a:schemeClr val="tx1"/>
          </a:fontRef>
        </p:style>
      </p:cxnSp>
      <p:pic>
        <p:nvPicPr>
          <p:cNvPr id="10" name="Image 82"/>
          <p:cNvPicPr>
            <a:picLocks noChangeAspect="1"/>
          </p:cNvPicPr>
          <p:nvPr/>
        </p:nvPicPr>
        <p:blipFill>
          <a:blip r:embed="rId2"/>
          <a:stretch>
            <a:fillRect/>
          </a:stretch>
        </p:blipFill>
        <p:spPr>
          <a:xfrm>
            <a:off x="7908787" y="5628401"/>
            <a:ext cx="1009335" cy="1036800"/>
          </a:xfrm>
          <a:prstGeom prst="rect">
            <a:avLst/>
          </a:prstGeom>
        </p:spPr>
      </p:pic>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1895CE"/>
                </a:solidFill>
              </a:rPr>
              <a:t>Rondes:</a:t>
            </a:r>
          </a:p>
        </p:txBody>
      </p:sp>
      <p:sp>
        <p:nvSpPr>
          <p:cNvPr id="8" name="Tekstvak 7"/>
          <p:cNvSpPr txBox="1"/>
          <p:nvPr/>
        </p:nvSpPr>
        <p:spPr>
          <a:xfrm>
            <a:off x="365050" y="1378121"/>
            <a:ext cx="8437418" cy="1815882"/>
          </a:xfrm>
          <a:prstGeom prst="rect">
            <a:avLst/>
          </a:prstGeom>
          <a:noFill/>
        </p:spPr>
        <p:txBody>
          <a:bodyPr wrap="square" rtlCol="0">
            <a:spAutoFit/>
          </a:bodyPr>
          <a:lstStyle/>
          <a:p>
            <a:endParaRPr lang="nl-BE" sz="2800"/>
          </a:p>
          <a:p>
            <a:pPr marL="457200" indent="-457200">
              <a:buClr>
                <a:srgbClr val="1895CE"/>
              </a:buClr>
              <a:buFont typeface="Arial" panose="020B0604020202020204" pitchFamily="34" charset="0"/>
              <a:buChar char="•"/>
            </a:pPr>
            <a:r>
              <a:rPr lang="nl-BE" sz="2800"/>
              <a:t>1. Vragenronde </a:t>
            </a:r>
          </a:p>
          <a:p>
            <a:pPr marL="457200" indent="-457200">
              <a:buClr>
                <a:srgbClr val="1895CE"/>
              </a:buClr>
              <a:buFont typeface="Arial" panose="020B0604020202020204" pitchFamily="34" charset="0"/>
              <a:buChar char="•"/>
            </a:pPr>
            <a:r>
              <a:rPr lang="nl-BE" sz="2800"/>
              <a:t>2. Doe-ronde</a:t>
            </a:r>
          </a:p>
          <a:p>
            <a:pPr marL="457200" indent="-457200">
              <a:buClr>
                <a:srgbClr val="1895CE"/>
              </a:buClr>
              <a:buFont typeface="Arial" panose="020B0604020202020204" pitchFamily="34" charset="0"/>
              <a:buChar char="•"/>
            </a:pPr>
            <a:r>
              <a:rPr lang="nl-BE" sz="2800"/>
              <a:t>3. Muziek-ronde</a:t>
            </a:r>
          </a:p>
        </p:txBody>
      </p:sp>
    </p:spTree>
    <p:extLst>
      <p:ext uri="{BB962C8B-B14F-4D97-AF65-F5344CB8AC3E}">
        <p14:creationId xmlns:p14="http://schemas.microsoft.com/office/powerpoint/2010/main" val="2644778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13</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Welk papierformaat is het grootst?</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A4</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73194"/>
            <a:ext cx="2190750" cy="3284806"/>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A3</a:t>
            </a:r>
          </a:p>
        </p:txBody>
      </p:sp>
      <p:sp>
        <p:nvSpPr>
          <p:cNvPr id="12" name="Rectangle 8">
            <a:extLst>
              <a:ext uri="{FF2B5EF4-FFF2-40B4-BE49-F238E27FC236}">
                <a16:creationId xmlns:a16="http://schemas.microsoft.com/office/drawing/2014/main" id="{E9690E0C-0A8D-4C98-9865-113629CAB6BF}"/>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40D58611-E487-4EE3-99AB-34E7320538A6}"/>
              </a:ext>
            </a:extLst>
          </p:cNvPr>
          <p:cNvSpPr txBox="1"/>
          <p:nvPr/>
        </p:nvSpPr>
        <p:spPr>
          <a:xfrm>
            <a:off x="0" y="280118"/>
            <a:ext cx="2190750" cy="3293076"/>
          </a:xfrm>
          <a:prstGeom prst="rect">
            <a:avLst/>
          </a:prstGeom>
          <a:solidFill>
            <a:srgbClr val="28AF8A"/>
          </a:solidFill>
        </p:spPr>
        <p:txBody>
          <a:bodyPr wrap="square" lIns="323850" tIns="324000" rIns="324000" bIns="324000" rtlCol="0" anchor="t">
            <a:normAutofit/>
          </a:bodyPr>
          <a:lstStyle/>
          <a:p>
            <a:r>
              <a:rPr lang="nl-BE" sz="4000" b="1">
                <a:solidFill>
                  <a:schemeClr val="bg1"/>
                </a:solidFill>
              </a:rPr>
              <a:t>A</a:t>
            </a:r>
            <a:endParaRPr lang="nl-BE" sz="4000" b="1">
              <a:solidFill>
                <a:schemeClr val="bg1"/>
              </a:solidFill>
              <a:cs typeface="Calibri"/>
            </a:endParaRPr>
          </a:p>
          <a:p>
            <a:r>
              <a:rPr lang="nl-BE" sz="1600">
                <a:solidFill>
                  <a:schemeClr val="bg1"/>
                </a:solidFill>
              </a:rPr>
              <a:t>A2</a:t>
            </a:r>
            <a:endParaRPr lang="nl-BE" sz="1600">
              <a:solidFill>
                <a:schemeClr val="bg1"/>
              </a:solidFill>
              <a:cs typeface="Calibri"/>
            </a:endParaRPr>
          </a:p>
        </p:txBody>
      </p:sp>
      <p:sp>
        <p:nvSpPr>
          <p:cNvPr id="15" name="Tekstvak 14">
            <a:extLst>
              <a:ext uri="{FF2B5EF4-FFF2-40B4-BE49-F238E27FC236}">
                <a16:creationId xmlns:a16="http://schemas.microsoft.com/office/drawing/2014/main" id="{DBB815E7-9A84-4CFB-B7F8-C609D48DFC84}"/>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A6</a:t>
            </a:r>
          </a:p>
        </p:txBody>
      </p:sp>
    </p:spTree>
    <p:extLst>
      <p:ext uri="{BB962C8B-B14F-4D97-AF65-F5344CB8AC3E}">
        <p14:creationId xmlns:p14="http://schemas.microsoft.com/office/powerpoint/2010/main" val="425070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26" presetClass="emph" presetSubtype="0" fill="hold" grpId="0" nodeType="with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par>
                                <p:cTn id="12" presetID="1" presetClass="exit"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14</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3746985"/>
          </a:xfrm>
        </p:spPr>
        <p:txBody>
          <a:bodyPr>
            <a:normAutofit/>
          </a:bodyPr>
          <a:lstStyle/>
          <a:p>
            <a:r>
              <a:rPr lang="nl-NL" sz="1800">
                <a:solidFill>
                  <a:srgbClr val="473F30"/>
                </a:solidFill>
              </a:rPr>
              <a:t>Welke dieren zijn goed in papier maken? </a:t>
            </a:r>
            <a:br>
              <a:rPr lang="nl-NL" sz="1800">
                <a:solidFill>
                  <a:srgbClr val="473F30"/>
                </a:solidFill>
              </a:rPr>
            </a:br>
            <a:endParaRPr lang="nl-BE" sz="1800">
              <a:solidFill>
                <a:srgbClr val="473F30"/>
              </a:solidFill>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Wespen </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56060"/>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Rupsen </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Spinnen</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Kevers </a:t>
            </a:r>
          </a:p>
        </p:txBody>
      </p:sp>
      <p:sp>
        <p:nvSpPr>
          <p:cNvPr id="12" name="Rectangle 8">
            <a:extLst>
              <a:ext uri="{FF2B5EF4-FFF2-40B4-BE49-F238E27FC236}">
                <a16:creationId xmlns:a16="http://schemas.microsoft.com/office/drawing/2014/main" id="{9D0A5E08-5460-4CB8-A07F-A4B1AF7F525A}"/>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889006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14</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3746985"/>
          </a:xfrm>
        </p:spPr>
        <p:txBody>
          <a:bodyPr>
            <a:normAutofit/>
          </a:bodyPr>
          <a:lstStyle/>
          <a:p>
            <a:r>
              <a:rPr lang="nl-NL" sz="1800">
                <a:solidFill>
                  <a:srgbClr val="473F30"/>
                </a:solidFill>
              </a:rPr>
              <a:t>Welke dieren zijn goed in papier maken? </a:t>
            </a:r>
          </a:p>
          <a:p>
            <a:br>
              <a:rPr lang="nl-NL" sz="1800">
                <a:solidFill>
                  <a:srgbClr val="473F30"/>
                </a:solidFill>
              </a:rPr>
            </a:br>
            <a:endParaRPr lang="nl-BE" sz="1800">
              <a:solidFill>
                <a:srgbClr val="473F30"/>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193414"/>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Rupsen</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622414"/>
            <a:ext cx="2190750" cy="3235586"/>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Kevers </a:t>
            </a:r>
          </a:p>
        </p:txBody>
      </p:sp>
      <p:pic>
        <p:nvPicPr>
          <p:cNvPr id="3" name="Afbeelding 2">
            <a:extLst>
              <a:ext uri="{FF2B5EF4-FFF2-40B4-BE49-F238E27FC236}">
                <a16:creationId xmlns:a16="http://schemas.microsoft.com/office/drawing/2014/main" id="{F7DD1123-ED4D-48E0-90E0-A9F4C01B62CE}"/>
              </a:ext>
            </a:extLst>
          </p:cNvPr>
          <p:cNvPicPr>
            <a:picLocks noChangeAspect="1"/>
          </p:cNvPicPr>
          <p:nvPr/>
        </p:nvPicPr>
        <p:blipFill>
          <a:blip r:embed="rId3"/>
          <a:stretch>
            <a:fillRect/>
          </a:stretch>
        </p:blipFill>
        <p:spPr>
          <a:xfrm>
            <a:off x="3881202" y="2960732"/>
            <a:ext cx="4791744" cy="3658111"/>
          </a:xfrm>
          <a:prstGeom prst="rect">
            <a:avLst/>
          </a:prstGeom>
        </p:spPr>
      </p:pic>
      <p:sp>
        <p:nvSpPr>
          <p:cNvPr id="12" name="Rectangle 8">
            <a:extLst>
              <a:ext uri="{FF2B5EF4-FFF2-40B4-BE49-F238E27FC236}">
                <a16:creationId xmlns:a16="http://schemas.microsoft.com/office/drawing/2014/main" id="{9AA6A107-0A08-4646-8598-BB92902D5F7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66E3F226-C82E-4292-9410-FA2D73B9E073}"/>
              </a:ext>
            </a:extLst>
          </p:cNvPr>
          <p:cNvSpPr txBox="1"/>
          <p:nvPr/>
        </p:nvSpPr>
        <p:spPr>
          <a:xfrm>
            <a:off x="0" y="280118"/>
            <a:ext cx="2190750" cy="3342296"/>
          </a:xfrm>
          <a:prstGeom prst="rect">
            <a:avLst/>
          </a:prstGeom>
          <a:solidFill>
            <a:srgbClr val="28AF8A"/>
          </a:solidFill>
        </p:spPr>
        <p:txBody>
          <a:bodyPr wrap="square" lIns="323850" tIns="324000" rIns="324000" bIns="324000" rtlCol="0" anchor="t">
            <a:normAutofit/>
          </a:bodyPr>
          <a:lstStyle/>
          <a:p>
            <a:r>
              <a:rPr lang="nl-BE" sz="4000" b="1">
                <a:solidFill>
                  <a:schemeClr val="bg1"/>
                </a:solidFill>
              </a:rPr>
              <a:t>A</a:t>
            </a:r>
            <a:endParaRPr lang="nl-BE" sz="4000" b="1">
              <a:solidFill>
                <a:schemeClr val="bg1"/>
              </a:solidFill>
              <a:cs typeface="Calibri"/>
            </a:endParaRPr>
          </a:p>
          <a:p>
            <a:r>
              <a:rPr lang="nl-BE" sz="1600">
                <a:solidFill>
                  <a:schemeClr val="bg1"/>
                </a:solidFill>
              </a:rPr>
              <a:t>Wespen</a:t>
            </a:r>
            <a:endParaRPr lang="nl-BE" sz="1600">
              <a:solidFill>
                <a:schemeClr val="bg1"/>
              </a:solidFill>
              <a:cs typeface="Calibri"/>
            </a:endParaRPr>
          </a:p>
        </p:txBody>
      </p:sp>
      <p:sp>
        <p:nvSpPr>
          <p:cNvPr id="14" name="Tekstvak 13">
            <a:extLst>
              <a:ext uri="{FF2B5EF4-FFF2-40B4-BE49-F238E27FC236}">
                <a16:creationId xmlns:a16="http://schemas.microsoft.com/office/drawing/2014/main" id="{614CE800-1CD5-48F5-A206-784691CC1C2A}"/>
              </a:ext>
            </a:extLst>
          </p:cNvPr>
          <p:cNvSpPr txBox="1"/>
          <p:nvPr/>
        </p:nvSpPr>
        <p:spPr>
          <a:xfrm>
            <a:off x="0" y="3573194"/>
            <a:ext cx="2190750" cy="3284806"/>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Spinnen</a:t>
            </a:r>
          </a:p>
        </p:txBody>
      </p:sp>
    </p:spTree>
    <p:extLst>
      <p:ext uri="{BB962C8B-B14F-4D97-AF65-F5344CB8AC3E}">
        <p14:creationId xmlns:p14="http://schemas.microsoft.com/office/powerpoint/2010/main" val="191610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26" presetClass="emph" presetSubtype="0" fill="hold" grpId="0" nodeType="with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par>
                                <p:cTn id="12" presetID="1" presetClass="exit"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880A"/>
        </a:solidFill>
        <a:effectLst/>
      </p:bgPr>
    </p:bg>
    <p:spTree>
      <p:nvGrpSpPr>
        <p:cNvPr id="1" name=""/>
        <p:cNvGrpSpPr/>
        <p:nvPr/>
      </p:nvGrpSpPr>
      <p:grpSpPr>
        <a:xfrm>
          <a:off x="0" y="0"/>
          <a:ext cx="0" cy="0"/>
          <a:chOff x="0" y="0"/>
          <a:chExt cx="0" cy="0"/>
        </a:xfrm>
      </p:grpSpPr>
      <p:sp>
        <p:nvSpPr>
          <p:cNvPr id="3"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err="1">
                <a:solidFill>
                  <a:srgbClr val="FFFFFF"/>
                </a:solidFill>
                <a:latin typeface="Calibri"/>
                <a:cs typeface="Calibri"/>
              </a:rPr>
              <a:t>GoodPlanet</a:t>
            </a:r>
            <a:r>
              <a:rPr lang="nl-NL" sz="900" b="1">
                <a:solidFill>
                  <a:srgbClr val="FFFFFF"/>
                </a:solidFill>
                <a:latin typeface="Calibri"/>
                <a:cs typeface="Calibri"/>
              </a:rPr>
              <a:t> Belgium </a:t>
            </a:r>
            <a:r>
              <a:rPr lang="nl-NL" sz="900">
                <a:solidFill>
                  <a:srgbClr val="FFFFFF"/>
                </a:solidFill>
                <a:latin typeface="Calibri"/>
                <a:cs typeface="Calibri"/>
              </a:rPr>
              <a:t> I  Edinburgstraat 26 </a:t>
            </a:r>
            <a:r>
              <a:rPr lang="nl-NL" sz="900" err="1">
                <a:solidFill>
                  <a:srgbClr val="FFFFFF"/>
                </a:solidFill>
                <a:latin typeface="Calibri"/>
                <a:cs typeface="Calibri"/>
              </a:rPr>
              <a:t>Rue</a:t>
            </a:r>
            <a:r>
              <a:rPr lang="nl-NL" sz="900">
                <a:solidFill>
                  <a:srgbClr val="FFFFFF"/>
                </a:solidFill>
                <a:latin typeface="Calibri"/>
                <a:cs typeface="Calibri"/>
              </a:rPr>
              <a:t> </a:t>
            </a:r>
            <a:r>
              <a:rPr lang="nl-NL" sz="900" err="1">
                <a:solidFill>
                  <a:srgbClr val="FFFFFF"/>
                </a:solidFill>
                <a:latin typeface="Calibri"/>
                <a:cs typeface="Calibri"/>
              </a:rPr>
              <a:t>d’Edimbourg</a:t>
            </a:r>
            <a:r>
              <a:rPr lang="nl-NL" sz="900">
                <a:solidFill>
                  <a:srgbClr val="FFFFFF"/>
                </a:solidFill>
                <a:latin typeface="Calibri"/>
                <a:cs typeface="Calibri"/>
              </a:rPr>
              <a:t>  </a:t>
            </a:r>
            <a:r>
              <a:rPr lang="nl-NL" sz="900" b="1">
                <a:solidFill>
                  <a:srgbClr val="FFFFFF"/>
                </a:solidFill>
                <a:latin typeface="Calibri"/>
                <a:cs typeface="Calibri"/>
              </a:rPr>
              <a:t> I  </a:t>
            </a:r>
            <a:r>
              <a:rPr lang="nl-NL" sz="900">
                <a:solidFill>
                  <a:srgbClr val="FFFFFF"/>
                </a:solidFill>
                <a:latin typeface="Calibri"/>
                <a:cs typeface="Calibri"/>
              </a:rPr>
              <a:t>Brussel 1050 Bruxelles </a:t>
            </a:r>
            <a:r>
              <a:rPr lang="nl-NL" sz="900" b="1">
                <a:solidFill>
                  <a:srgbClr val="FFFFFF"/>
                </a:solidFill>
                <a:latin typeface="Calibri"/>
                <a:cs typeface="Calibri"/>
              </a:rPr>
              <a:t> I  </a:t>
            </a:r>
            <a:r>
              <a:rPr lang="nl-NL" sz="900">
                <a:solidFill>
                  <a:srgbClr val="FFFFFF"/>
                </a:solidFill>
                <a:latin typeface="Calibri"/>
                <a:cs typeface="Calibri"/>
              </a:rPr>
              <a:t>T +32 (0)2 893 08 08 </a:t>
            </a:r>
            <a:r>
              <a:rPr lang="nl-NL" sz="900" b="1">
                <a:solidFill>
                  <a:srgbClr val="FFFFFF"/>
                </a:solidFill>
                <a:latin typeface="Calibri"/>
                <a:cs typeface="Calibri"/>
              </a:rPr>
              <a:t> I  </a:t>
            </a:r>
            <a:r>
              <a:rPr lang="nl-NL" sz="900" err="1">
                <a:solidFill>
                  <a:srgbClr val="FFFFFF"/>
                </a:solidFill>
                <a:latin typeface="Calibri"/>
                <a:cs typeface="Calibri"/>
              </a:rPr>
              <a:t>www.goodplanet.be</a:t>
            </a:r>
            <a:endParaRPr lang="fr-BE" sz="900">
              <a:solidFill>
                <a:srgbClr val="FFFFFF"/>
              </a:solidFill>
              <a:latin typeface="Calibri"/>
              <a:cs typeface="Calibri"/>
            </a:endParaRPr>
          </a:p>
        </p:txBody>
      </p:sp>
      <p:pic>
        <p:nvPicPr>
          <p:cNvPr id="6" name="Image 5"/>
          <p:cNvPicPr>
            <a:picLocks noChangeAspect="1"/>
          </p:cNvPicPr>
          <p:nvPr/>
        </p:nvPicPr>
        <p:blipFill>
          <a:blip r:embed="rId2"/>
          <a:stretch>
            <a:fillRect/>
          </a:stretch>
        </p:blipFill>
        <p:spPr>
          <a:xfrm>
            <a:off x="7942962" y="5624944"/>
            <a:ext cx="1008297" cy="1037953"/>
          </a:xfrm>
          <a:prstGeom prst="rect">
            <a:avLst/>
          </a:prstGeom>
        </p:spPr>
      </p:pic>
      <p:cxnSp>
        <p:nvCxnSpPr>
          <p:cNvPr id="8" name="Connecteur droit 7"/>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kstvak 9"/>
          <p:cNvSpPr txBox="1"/>
          <p:nvPr/>
        </p:nvSpPr>
        <p:spPr>
          <a:xfrm>
            <a:off x="706582" y="1704109"/>
            <a:ext cx="7762954" cy="1200329"/>
          </a:xfrm>
          <a:prstGeom prst="rect">
            <a:avLst/>
          </a:prstGeom>
          <a:noFill/>
        </p:spPr>
        <p:txBody>
          <a:bodyPr wrap="square" rtlCol="0">
            <a:spAutoFit/>
          </a:bodyPr>
          <a:lstStyle/>
          <a:p>
            <a:r>
              <a:rPr lang="nl-BE" sz="7200">
                <a:solidFill>
                  <a:schemeClr val="bg1"/>
                </a:solidFill>
              </a:rPr>
              <a:t>2. Doe-ronde</a:t>
            </a:r>
          </a:p>
        </p:txBody>
      </p:sp>
    </p:spTree>
    <p:extLst>
      <p:ext uri="{BB962C8B-B14F-4D97-AF65-F5344CB8AC3E}">
        <p14:creationId xmlns:p14="http://schemas.microsoft.com/office/powerpoint/2010/main" val="1954135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cxnSp>
        <p:nvCxnSpPr>
          <p:cNvPr id="23" name="Connecteur droit 22"/>
          <p:cNvCxnSpPr/>
          <p:nvPr/>
        </p:nvCxnSpPr>
        <p:spPr>
          <a:xfrm flipV="1">
            <a:off x="7604912" y="6579195"/>
            <a:ext cx="0" cy="290909"/>
          </a:xfrm>
          <a:prstGeom prst="line">
            <a:avLst/>
          </a:prstGeom>
          <a:ln w="57150" cmpd="sng">
            <a:solidFill>
              <a:srgbClr val="E8880A"/>
            </a:solidFill>
          </a:ln>
          <a:effectLst/>
        </p:spPr>
        <p:style>
          <a:lnRef idx="2">
            <a:schemeClr val="accent1"/>
          </a:lnRef>
          <a:fillRef idx="0">
            <a:schemeClr val="accent1"/>
          </a:fillRef>
          <a:effectRef idx="1">
            <a:schemeClr val="accent1"/>
          </a:effectRef>
          <a:fontRef idx="minor">
            <a:schemeClr val="tx1"/>
          </a:fontRef>
        </p:style>
      </p:cxnSp>
      <p:pic>
        <p:nvPicPr>
          <p:cNvPr id="10" name="Image 82"/>
          <p:cNvPicPr>
            <a:picLocks noChangeAspect="1"/>
          </p:cNvPicPr>
          <p:nvPr/>
        </p:nvPicPr>
        <p:blipFill>
          <a:blip r:embed="rId3"/>
          <a:stretch>
            <a:fillRect/>
          </a:stretch>
        </p:blipFill>
        <p:spPr>
          <a:xfrm>
            <a:off x="7908787" y="5628401"/>
            <a:ext cx="1009335" cy="1036800"/>
          </a:xfrm>
          <a:prstGeom prst="rect">
            <a:avLst/>
          </a:prstGeom>
        </p:spPr>
      </p:pic>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8880A"/>
                </a:solidFill>
              </a:rPr>
              <a:t>Doe-ronde</a:t>
            </a:r>
          </a:p>
        </p:txBody>
      </p:sp>
      <p:sp>
        <p:nvSpPr>
          <p:cNvPr id="8" name="Tekstvak 7"/>
          <p:cNvSpPr txBox="1"/>
          <p:nvPr/>
        </p:nvSpPr>
        <p:spPr>
          <a:xfrm>
            <a:off x="365050" y="1378121"/>
            <a:ext cx="8437418" cy="2677656"/>
          </a:xfrm>
          <a:prstGeom prst="rect">
            <a:avLst/>
          </a:prstGeom>
          <a:noFill/>
        </p:spPr>
        <p:txBody>
          <a:bodyPr wrap="square" rtlCol="0">
            <a:spAutoFit/>
          </a:bodyPr>
          <a:lstStyle/>
          <a:p>
            <a:r>
              <a:rPr lang="nl-BE" sz="2800"/>
              <a:t>Opdrachten:</a:t>
            </a:r>
          </a:p>
          <a:p>
            <a:endParaRPr lang="nl-BE" sz="2800"/>
          </a:p>
          <a:p>
            <a:pPr marL="457200" indent="-457200">
              <a:buClr>
                <a:srgbClr val="E8880A"/>
              </a:buClr>
              <a:buFont typeface="Arial" panose="020B0604020202020204" pitchFamily="34" charset="0"/>
              <a:buChar char="•"/>
            </a:pPr>
            <a:r>
              <a:rPr lang="nl-BE" sz="2800"/>
              <a:t>1: Maak om het snelst een bootje uit papier</a:t>
            </a:r>
          </a:p>
          <a:p>
            <a:pPr marL="457200" indent="-457200">
              <a:buClr>
                <a:srgbClr val="E8880A"/>
              </a:buClr>
              <a:buFont typeface="Arial" panose="020B0604020202020204" pitchFamily="34" charset="0"/>
              <a:buChar char="•"/>
            </a:pPr>
            <a:r>
              <a:rPr lang="nl-BE" sz="2800"/>
              <a:t>2: bouw binnen de twee minuten het hoogste kaartenhuisje</a:t>
            </a:r>
          </a:p>
          <a:p>
            <a:pPr marL="457200" indent="-457200">
              <a:buClr>
                <a:srgbClr val="E8880A"/>
              </a:buClr>
              <a:buFont typeface="Arial" panose="020B0604020202020204" pitchFamily="34" charset="0"/>
              <a:buChar char="•"/>
            </a:pPr>
            <a:r>
              <a:rPr lang="nl-BE" sz="2800"/>
              <a:t>3: Vouw om het snelst een A4 blad 8 keer dubbel</a:t>
            </a:r>
          </a:p>
        </p:txBody>
      </p:sp>
    </p:spTree>
    <p:extLst>
      <p:ext uri="{BB962C8B-B14F-4D97-AF65-F5344CB8AC3E}">
        <p14:creationId xmlns:p14="http://schemas.microsoft.com/office/powerpoint/2010/main" val="32255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52B51"/>
        </a:solidFill>
        <a:effectLst/>
      </p:bgPr>
    </p:bg>
    <p:spTree>
      <p:nvGrpSpPr>
        <p:cNvPr id="1" name=""/>
        <p:cNvGrpSpPr/>
        <p:nvPr/>
      </p:nvGrpSpPr>
      <p:grpSpPr>
        <a:xfrm>
          <a:off x="0" y="0"/>
          <a:ext cx="0" cy="0"/>
          <a:chOff x="0" y="0"/>
          <a:chExt cx="0" cy="0"/>
        </a:xfrm>
      </p:grpSpPr>
      <p:sp>
        <p:nvSpPr>
          <p:cNvPr id="3"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err="1">
                <a:solidFill>
                  <a:srgbClr val="FFFFFF"/>
                </a:solidFill>
                <a:latin typeface="Calibri"/>
                <a:cs typeface="Calibri"/>
              </a:rPr>
              <a:t>GoodPlanet</a:t>
            </a:r>
            <a:r>
              <a:rPr lang="nl-NL" sz="900" b="1">
                <a:solidFill>
                  <a:srgbClr val="FFFFFF"/>
                </a:solidFill>
                <a:latin typeface="Calibri"/>
                <a:cs typeface="Calibri"/>
              </a:rPr>
              <a:t> Belgium </a:t>
            </a:r>
            <a:r>
              <a:rPr lang="nl-NL" sz="900">
                <a:solidFill>
                  <a:srgbClr val="FFFFFF"/>
                </a:solidFill>
                <a:latin typeface="Calibri"/>
                <a:cs typeface="Calibri"/>
              </a:rPr>
              <a:t> I  Edinburgstraat 26 </a:t>
            </a:r>
            <a:r>
              <a:rPr lang="nl-NL" sz="900" err="1">
                <a:solidFill>
                  <a:srgbClr val="FFFFFF"/>
                </a:solidFill>
                <a:latin typeface="Calibri"/>
                <a:cs typeface="Calibri"/>
              </a:rPr>
              <a:t>Rue</a:t>
            </a:r>
            <a:r>
              <a:rPr lang="nl-NL" sz="900">
                <a:solidFill>
                  <a:srgbClr val="FFFFFF"/>
                </a:solidFill>
                <a:latin typeface="Calibri"/>
                <a:cs typeface="Calibri"/>
              </a:rPr>
              <a:t> </a:t>
            </a:r>
            <a:r>
              <a:rPr lang="nl-NL" sz="900" err="1">
                <a:solidFill>
                  <a:srgbClr val="FFFFFF"/>
                </a:solidFill>
                <a:latin typeface="Calibri"/>
                <a:cs typeface="Calibri"/>
              </a:rPr>
              <a:t>d’Edimbourg</a:t>
            </a:r>
            <a:r>
              <a:rPr lang="nl-NL" sz="900">
                <a:solidFill>
                  <a:srgbClr val="FFFFFF"/>
                </a:solidFill>
                <a:latin typeface="Calibri"/>
                <a:cs typeface="Calibri"/>
              </a:rPr>
              <a:t>  </a:t>
            </a:r>
            <a:r>
              <a:rPr lang="nl-NL" sz="900" b="1">
                <a:solidFill>
                  <a:srgbClr val="FFFFFF"/>
                </a:solidFill>
                <a:latin typeface="Calibri"/>
                <a:cs typeface="Calibri"/>
              </a:rPr>
              <a:t> I  </a:t>
            </a:r>
            <a:r>
              <a:rPr lang="nl-NL" sz="900">
                <a:solidFill>
                  <a:srgbClr val="FFFFFF"/>
                </a:solidFill>
                <a:latin typeface="Calibri"/>
                <a:cs typeface="Calibri"/>
              </a:rPr>
              <a:t>Brussel 1050 Bruxelles </a:t>
            </a:r>
            <a:r>
              <a:rPr lang="nl-NL" sz="900" b="1">
                <a:solidFill>
                  <a:srgbClr val="FFFFFF"/>
                </a:solidFill>
                <a:latin typeface="Calibri"/>
                <a:cs typeface="Calibri"/>
              </a:rPr>
              <a:t> I  </a:t>
            </a:r>
            <a:r>
              <a:rPr lang="nl-NL" sz="900">
                <a:solidFill>
                  <a:srgbClr val="FFFFFF"/>
                </a:solidFill>
                <a:latin typeface="Calibri"/>
                <a:cs typeface="Calibri"/>
              </a:rPr>
              <a:t>T +32 (0)2 893 08 08 </a:t>
            </a:r>
            <a:r>
              <a:rPr lang="nl-NL" sz="900" b="1">
                <a:solidFill>
                  <a:srgbClr val="FFFFFF"/>
                </a:solidFill>
                <a:latin typeface="Calibri"/>
                <a:cs typeface="Calibri"/>
              </a:rPr>
              <a:t> I  </a:t>
            </a:r>
            <a:r>
              <a:rPr lang="nl-NL" sz="900" err="1">
                <a:solidFill>
                  <a:srgbClr val="FFFFFF"/>
                </a:solidFill>
                <a:latin typeface="Calibri"/>
                <a:cs typeface="Calibri"/>
              </a:rPr>
              <a:t>www.goodplanet.be</a:t>
            </a:r>
            <a:endParaRPr lang="fr-BE" sz="900">
              <a:solidFill>
                <a:srgbClr val="FFFFFF"/>
              </a:solidFill>
              <a:latin typeface="Calibri"/>
              <a:cs typeface="Calibri"/>
            </a:endParaRPr>
          </a:p>
        </p:txBody>
      </p:sp>
      <p:pic>
        <p:nvPicPr>
          <p:cNvPr id="6" name="Image 5"/>
          <p:cNvPicPr>
            <a:picLocks noChangeAspect="1"/>
          </p:cNvPicPr>
          <p:nvPr/>
        </p:nvPicPr>
        <p:blipFill>
          <a:blip r:embed="rId2"/>
          <a:stretch>
            <a:fillRect/>
          </a:stretch>
        </p:blipFill>
        <p:spPr>
          <a:xfrm>
            <a:off x="7942962" y="5624944"/>
            <a:ext cx="1008297" cy="1037953"/>
          </a:xfrm>
          <a:prstGeom prst="rect">
            <a:avLst/>
          </a:prstGeom>
        </p:spPr>
      </p:pic>
      <p:cxnSp>
        <p:nvCxnSpPr>
          <p:cNvPr id="8" name="Connecteur droit 7"/>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kstvak 9"/>
          <p:cNvSpPr txBox="1"/>
          <p:nvPr/>
        </p:nvSpPr>
        <p:spPr>
          <a:xfrm>
            <a:off x="706582" y="1704109"/>
            <a:ext cx="7762954" cy="1200329"/>
          </a:xfrm>
          <a:prstGeom prst="rect">
            <a:avLst/>
          </a:prstGeom>
          <a:noFill/>
        </p:spPr>
        <p:txBody>
          <a:bodyPr wrap="square" rtlCol="0">
            <a:spAutoFit/>
          </a:bodyPr>
          <a:lstStyle/>
          <a:p>
            <a:r>
              <a:rPr lang="nl-BE" sz="7200">
                <a:solidFill>
                  <a:schemeClr val="bg1"/>
                </a:solidFill>
              </a:rPr>
              <a:t>3. Muziekronde</a:t>
            </a:r>
          </a:p>
        </p:txBody>
      </p:sp>
    </p:spTree>
    <p:extLst>
      <p:ext uri="{BB962C8B-B14F-4D97-AF65-F5344CB8AC3E}">
        <p14:creationId xmlns:p14="http://schemas.microsoft.com/office/powerpoint/2010/main" val="112259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cxnSp>
        <p:nvCxnSpPr>
          <p:cNvPr id="23" name="Connecteur droit 22"/>
          <p:cNvCxnSpPr/>
          <p:nvPr/>
        </p:nvCxnSpPr>
        <p:spPr>
          <a:xfrm flipV="1">
            <a:off x="7604912" y="6579195"/>
            <a:ext cx="0" cy="290909"/>
          </a:xfrm>
          <a:prstGeom prst="line">
            <a:avLst/>
          </a:prstGeom>
          <a:ln w="57150" cmpd="sng">
            <a:solidFill>
              <a:srgbClr val="E52B51"/>
            </a:solidFill>
          </a:ln>
          <a:effectLst/>
        </p:spPr>
        <p:style>
          <a:lnRef idx="2">
            <a:schemeClr val="accent1"/>
          </a:lnRef>
          <a:fillRef idx="0">
            <a:schemeClr val="accent1"/>
          </a:fillRef>
          <a:effectRef idx="1">
            <a:schemeClr val="accent1"/>
          </a:effectRef>
          <a:fontRef idx="minor">
            <a:schemeClr val="tx1"/>
          </a:fontRef>
        </p:style>
      </p:cxnSp>
      <p:pic>
        <p:nvPicPr>
          <p:cNvPr id="10" name="Image 82"/>
          <p:cNvPicPr>
            <a:picLocks noChangeAspect="1"/>
          </p:cNvPicPr>
          <p:nvPr/>
        </p:nvPicPr>
        <p:blipFill>
          <a:blip r:embed="rId3"/>
          <a:stretch>
            <a:fillRect/>
          </a:stretch>
        </p:blipFill>
        <p:spPr>
          <a:xfrm>
            <a:off x="7908787" y="5628401"/>
            <a:ext cx="1009335" cy="1036800"/>
          </a:xfrm>
          <a:prstGeom prst="rect">
            <a:avLst/>
          </a:prstGeom>
        </p:spPr>
      </p:pic>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E52B51"/>
                </a:solidFill>
              </a:rPr>
              <a:t>Muziekronde</a:t>
            </a:r>
          </a:p>
        </p:txBody>
      </p:sp>
      <p:sp>
        <p:nvSpPr>
          <p:cNvPr id="8" name="Tekstvak 7"/>
          <p:cNvSpPr txBox="1"/>
          <p:nvPr/>
        </p:nvSpPr>
        <p:spPr>
          <a:xfrm>
            <a:off x="365050" y="1378121"/>
            <a:ext cx="8437418" cy="4401205"/>
          </a:xfrm>
          <a:prstGeom prst="rect">
            <a:avLst/>
          </a:prstGeom>
          <a:noFill/>
        </p:spPr>
        <p:txBody>
          <a:bodyPr wrap="square" rtlCol="0">
            <a:spAutoFit/>
          </a:bodyPr>
          <a:lstStyle/>
          <a:p>
            <a:r>
              <a:rPr lang="nl-BE" sz="2800" dirty="0"/>
              <a:t>Liedjes:</a:t>
            </a:r>
          </a:p>
          <a:p>
            <a:endParaRPr lang="nl-BE" sz="2800" dirty="0"/>
          </a:p>
          <a:p>
            <a:pPr marL="457200" indent="-457200">
              <a:buClr>
                <a:srgbClr val="E52B51"/>
              </a:buClr>
              <a:buFont typeface="Arial" panose="020B0604020202020204" pitchFamily="34" charset="0"/>
              <a:buChar char="•"/>
            </a:pPr>
            <a:r>
              <a:rPr lang="nl-BE" sz="2800" dirty="0"/>
              <a:t>1: </a:t>
            </a:r>
            <a:r>
              <a:rPr lang="nl-BE" sz="2800" dirty="0" err="1"/>
              <a:t>Fools</a:t>
            </a:r>
            <a:r>
              <a:rPr lang="nl-BE" sz="2800" dirty="0"/>
              <a:t> Garden- Lemon tree</a:t>
            </a:r>
          </a:p>
          <a:p>
            <a:pPr marL="457200" indent="-457200">
              <a:buClr>
                <a:srgbClr val="E52B51"/>
              </a:buClr>
              <a:buFont typeface="Arial" panose="020B0604020202020204" pitchFamily="34" charset="0"/>
              <a:buChar char="•"/>
            </a:pPr>
            <a:r>
              <a:rPr lang="nl-BE" sz="2800" dirty="0"/>
              <a:t>2: M.I.A. – Paper </a:t>
            </a:r>
            <a:r>
              <a:rPr lang="nl-BE" sz="2800" dirty="0" err="1"/>
              <a:t>Planes</a:t>
            </a:r>
            <a:endParaRPr lang="nl-BE" sz="2800" dirty="0"/>
          </a:p>
          <a:p>
            <a:pPr marL="457200" indent="-457200">
              <a:buClr>
                <a:srgbClr val="E52B51"/>
              </a:buClr>
              <a:buFont typeface="Arial" panose="020B0604020202020204" pitchFamily="34" charset="0"/>
              <a:buChar char="•"/>
            </a:pPr>
            <a:r>
              <a:rPr lang="nl-BE" sz="2800" dirty="0"/>
              <a:t>3: The Hunger Games – The </a:t>
            </a:r>
            <a:r>
              <a:rPr lang="nl-BE" sz="2800" dirty="0" err="1"/>
              <a:t>Hanging</a:t>
            </a:r>
            <a:r>
              <a:rPr lang="nl-BE" sz="2800" dirty="0"/>
              <a:t> Tree</a:t>
            </a:r>
          </a:p>
          <a:p>
            <a:pPr marL="457200" indent="-457200">
              <a:buClr>
                <a:srgbClr val="E52B51"/>
              </a:buClr>
              <a:buFont typeface="Arial" panose="020B0604020202020204" pitchFamily="34" charset="0"/>
              <a:buChar char="•"/>
            </a:pPr>
            <a:r>
              <a:rPr lang="nl-BE" sz="2800" dirty="0"/>
              <a:t>4: </a:t>
            </a:r>
            <a:r>
              <a:rPr lang="nl-BE" sz="2800" dirty="0" err="1"/>
              <a:t>Fleetwood</a:t>
            </a:r>
            <a:r>
              <a:rPr lang="nl-BE" sz="2800" dirty="0"/>
              <a:t> Mac – </a:t>
            </a:r>
            <a:r>
              <a:rPr lang="nl-BE" sz="2800" dirty="0" err="1"/>
              <a:t>Dreams</a:t>
            </a:r>
            <a:endParaRPr lang="nl-BE" sz="2800" dirty="0"/>
          </a:p>
          <a:p>
            <a:pPr marL="457200" indent="-457200">
              <a:buClr>
                <a:srgbClr val="E52B51"/>
              </a:buClr>
              <a:buFont typeface="Arial" panose="020B0604020202020204" pitchFamily="34" charset="0"/>
              <a:buChar char="•"/>
            </a:pPr>
            <a:r>
              <a:rPr lang="nl-BE" sz="2800" dirty="0"/>
              <a:t>5: The </a:t>
            </a:r>
            <a:r>
              <a:rPr lang="nl-BE" sz="2800" dirty="0" err="1"/>
              <a:t>Police</a:t>
            </a:r>
            <a:r>
              <a:rPr lang="nl-BE" sz="2800" dirty="0"/>
              <a:t> – Message In A </a:t>
            </a:r>
            <a:r>
              <a:rPr lang="nl-BE" sz="2800" dirty="0" err="1"/>
              <a:t>Bottle</a:t>
            </a:r>
            <a:endParaRPr lang="nl-BE" sz="2800" dirty="0"/>
          </a:p>
          <a:p>
            <a:pPr marL="457200" indent="-457200">
              <a:buClr>
                <a:srgbClr val="E52B51"/>
              </a:buClr>
              <a:buFont typeface="Arial" panose="020B0604020202020204" pitchFamily="34" charset="0"/>
              <a:buChar char="•"/>
            </a:pPr>
            <a:r>
              <a:rPr lang="nl-BE" sz="2800" dirty="0"/>
              <a:t>6: Taylor Swift – Paper Rings</a:t>
            </a:r>
          </a:p>
          <a:p>
            <a:pPr marL="457200" indent="-457200">
              <a:buClr>
                <a:srgbClr val="E52B51"/>
              </a:buClr>
              <a:buFont typeface="Arial" panose="020B0604020202020204" pitchFamily="34" charset="0"/>
              <a:buChar char="•"/>
            </a:pPr>
            <a:endParaRPr lang="nl-BE" sz="2800" dirty="0"/>
          </a:p>
          <a:p>
            <a:pPr marL="457200" indent="-457200">
              <a:buClr>
                <a:srgbClr val="E52B51"/>
              </a:buClr>
              <a:buFont typeface="Arial" panose="020B0604020202020204" pitchFamily="34" charset="0"/>
              <a:buChar char="•"/>
            </a:pPr>
            <a:endParaRPr lang="nl-BE" sz="2800" dirty="0"/>
          </a:p>
        </p:txBody>
      </p:sp>
      <p:sp>
        <p:nvSpPr>
          <p:cNvPr id="11" name="Tekstvak 10">
            <a:extLst>
              <a:ext uri="{FF2B5EF4-FFF2-40B4-BE49-F238E27FC236}">
                <a16:creationId xmlns:a16="http://schemas.microsoft.com/office/drawing/2014/main" id="{2C34DDAA-7ADA-48AD-8D04-87EB9F931464}"/>
              </a:ext>
            </a:extLst>
          </p:cNvPr>
          <p:cNvSpPr txBox="1"/>
          <p:nvPr/>
        </p:nvSpPr>
        <p:spPr>
          <a:xfrm>
            <a:off x="521805" y="5479879"/>
            <a:ext cx="4581938" cy="369332"/>
          </a:xfrm>
          <a:prstGeom prst="rect">
            <a:avLst/>
          </a:prstGeom>
          <a:noFill/>
        </p:spPr>
        <p:txBody>
          <a:bodyPr wrap="square">
            <a:spAutoFit/>
          </a:bodyPr>
          <a:lstStyle/>
          <a:p>
            <a:r>
              <a:rPr lang="nl-B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Spotify</a:t>
            </a:r>
            <a:r>
              <a:rPr lang="nl-B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 Papier</a:t>
            </a:r>
            <a:endParaRPr lang="nl-BE" dirty="0"/>
          </a:p>
        </p:txBody>
      </p:sp>
    </p:spTree>
    <p:extLst>
      <p:ext uri="{BB962C8B-B14F-4D97-AF65-F5344CB8AC3E}">
        <p14:creationId xmlns:p14="http://schemas.microsoft.com/office/powerpoint/2010/main" val="32255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3"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err="1">
                <a:solidFill>
                  <a:srgbClr val="FFFFFF"/>
                </a:solidFill>
                <a:latin typeface="Calibri"/>
                <a:cs typeface="Calibri"/>
              </a:rPr>
              <a:t>GoodPlanet</a:t>
            </a:r>
            <a:r>
              <a:rPr lang="nl-NL" sz="900" b="1">
                <a:solidFill>
                  <a:srgbClr val="FFFFFF"/>
                </a:solidFill>
                <a:latin typeface="Calibri"/>
                <a:cs typeface="Calibri"/>
              </a:rPr>
              <a:t> Belgium </a:t>
            </a:r>
            <a:r>
              <a:rPr lang="nl-NL" sz="900">
                <a:solidFill>
                  <a:srgbClr val="FFFFFF"/>
                </a:solidFill>
                <a:latin typeface="Calibri"/>
                <a:cs typeface="Calibri"/>
              </a:rPr>
              <a:t> I  Edinburgstraat 26 </a:t>
            </a:r>
            <a:r>
              <a:rPr lang="nl-NL" sz="900" err="1">
                <a:solidFill>
                  <a:srgbClr val="FFFFFF"/>
                </a:solidFill>
                <a:latin typeface="Calibri"/>
                <a:cs typeface="Calibri"/>
              </a:rPr>
              <a:t>Rue</a:t>
            </a:r>
            <a:r>
              <a:rPr lang="nl-NL" sz="900">
                <a:solidFill>
                  <a:srgbClr val="FFFFFF"/>
                </a:solidFill>
                <a:latin typeface="Calibri"/>
                <a:cs typeface="Calibri"/>
              </a:rPr>
              <a:t> </a:t>
            </a:r>
            <a:r>
              <a:rPr lang="nl-NL" sz="900" err="1">
                <a:solidFill>
                  <a:srgbClr val="FFFFFF"/>
                </a:solidFill>
                <a:latin typeface="Calibri"/>
                <a:cs typeface="Calibri"/>
              </a:rPr>
              <a:t>d’Edimbourg</a:t>
            </a:r>
            <a:r>
              <a:rPr lang="nl-NL" sz="900">
                <a:solidFill>
                  <a:srgbClr val="FFFFFF"/>
                </a:solidFill>
                <a:latin typeface="Calibri"/>
                <a:cs typeface="Calibri"/>
              </a:rPr>
              <a:t>  </a:t>
            </a:r>
            <a:r>
              <a:rPr lang="nl-NL" sz="900" b="1">
                <a:solidFill>
                  <a:srgbClr val="FFFFFF"/>
                </a:solidFill>
                <a:latin typeface="Calibri"/>
                <a:cs typeface="Calibri"/>
              </a:rPr>
              <a:t> I  </a:t>
            </a:r>
            <a:r>
              <a:rPr lang="nl-NL" sz="900">
                <a:solidFill>
                  <a:srgbClr val="FFFFFF"/>
                </a:solidFill>
                <a:latin typeface="Calibri"/>
                <a:cs typeface="Calibri"/>
              </a:rPr>
              <a:t>Brussel 1050 Bruxelles </a:t>
            </a:r>
            <a:r>
              <a:rPr lang="nl-NL" sz="900" b="1">
                <a:solidFill>
                  <a:srgbClr val="FFFFFF"/>
                </a:solidFill>
                <a:latin typeface="Calibri"/>
                <a:cs typeface="Calibri"/>
              </a:rPr>
              <a:t> I  </a:t>
            </a:r>
            <a:r>
              <a:rPr lang="nl-NL" sz="900">
                <a:solidFill>
                  <a:srgbClr val="FFFFFF"/>
                </a:solidFill>
                <a:latin typeface="Calibri"/>
                <a:cs typeface="Calibri"/>
              </a:rPr>
              <a:t>T +32 (0)2 893 08 08 </a:t>
            </a:r>
            <a:r>
              <a:rPr lang="nl-NL" sz="900" b="1">
                <a:solidFill>
                  <a:srgbClr val="FFFFFF"/>
                </a:solidFill>
                <a:latin typeface="Calibri"/>
                <a:cs typeface="Calibri"/>
              </a:rPr>
              <a:t> I  </a:t>
            </a:r>
            <a:r>
              <a:rPr lang="nl-NL" sz="900" err="1">
                <a:solidFill>
                  <a:srgbClr val="FFFFFF"/>
                </a:solidFill>
                <a:latin typeface="Calibri"/>
                <a:cs typeface="Calibri"/>
              </a:rPr>
              <a:t>www.goodplanet.be</a:t>
            </a:r>
            <a:endParaRPr lang="fr-BE" sz="900">
              <a:solidFill>
                <a:srgbClr val="FFFFFF"/>
              </a:solidFill>
              <a:latin typeface="Calibri"/>
              <a:cs typeface="Calibri"/>
            </a:endParaRPr>
          </a:p>
        </p:txBody>
      </p:sp>
      <p:pic>
        <p:nvPicPr>
          <p:cNvPr id="6" name="Image 5"/>
          <p:cNvPicPr>
            <a:picLocks noChangeAspect="1"/>
          </p:cNvPicPr>
          <p:nvPr/>
        </p:nvPicPr>
        <p:blipFill>
          <a:blip r:embed="rId2"/>
          <a:stretch>
            <a:fillRect/>
          </a:stretch>
        </p:blipFill>
        <p:spPr>
          <a:xfrm>
            <a:off x="7942962" y="5624944"/>
            <a:ext cx="1008297" cy="1037953"/>
          </a:xfrm>
          <a:prstGeom prst="rect">
            <a:avLst/>
          </a:prstGeom>
        </p:spPr>
      </p:pic>
      <p:cxnSp>
        <p:nvCxnSpPr>
          <p:cNvPr id="8" name="Connecteur droit 7"/>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kstvak 9"/>
          <p:cNvSpPr txBox="1"/>
          <p:nvPr/>
        </p:nvSpPr>
        <p:spPr>
          <a:xfrm>
            <a:off x="685317" y="1704109"/>
            <a:ext cx="7762954" cy="1200329"/>
          </a:xfrm>
          <a:prstGeom prst="rect">
            <a:avLst/>
          </a:prstGeom>
          <a:noFill/>
        </p:spPr>
        <p:txBody>
          <a:bodyPr wrap="square" rtlCol="0">
            <a:spAutoFit/>
          </a:bodyPr>
          <a:lstStyle/>
          <a:p>
            <a:r>
              <a:rPr lang="nl-BE" sz="7200">
                <a:solidFill>
                  <a:schemeClr val="bg1"/>
                </a:solidFill>
              </a:rPr>
              <a:t>Einde</a:t>
            </a:r>
          </a:p>
        </p:txBody>
      </p:sp>
    </p:spTree>
    <p:extLst>
      <p:ext uri="{BB962C8B-B14F-4D97-AF65-F5344CB8AC3E}">
        <p14:creationId xmlns:p14="http://schemas.microsoft.com/office/powerpoint/2010/main" val="245130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8AF8A"/>
        </a:solidFill>
        <a:effectLst/>
      </p:bgPr>
    </p:bg>
    <p:spTree>
      <p:nvGrpSpPr>
        <p:cNvPr id="1" name=""/>
        <p:cNvGrpSpPr/>
        <p:nvPr/>
      </p:nvGrpSpPr>
      <p:grpSpPr>
        <a:xfrm>
          <a:off x="0" y="0"/>
          <a:ext cx="0" cy="0"/>
          <a:chOff x="0" y="0"/>
          <a:chExt cx="0" cy="0"/>
        </a:xfrm>
      </p:grpSpPr>
      <p:sp>
        <p:nvSpPr>
          <p:cNvPr id="3"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err="1">
                <a:solidFill>
                  <a:srgbClr val="FFFFFF"/>
                </a:solidFill>
                <a:latin typeface="Calibri"/>
                <a:cs typeface="Calibri"/>
              </a:rPr>
              <a:t>GoodPlanet</a:t>
            </a:r>
            <a:r>
              <a:rPr lang="nl-NL" sz="900" b="1">
                <a:solidFill>
                  <a:srgbClr val="FFFFFF"/>
                </a:solidFill>
                <a:latin typeface="Calibri"/>
                <a:cs typeface="Calibri"/>
              </a:rPr>
              <a:t> Belgium </a:t>
            </a:r>
            <a:r>
              <a:rPr lang="nl-NL" sz="900">
                <a:solidFill>
                  <a:srgbClr val="FFFFFF"/>
                </a:solidFill>
                <a:latin typeface="Calibri"/>
                <a:cs typeface="Calibri"/>
              </a:rPr>
              <a:t> I  Edinburgstraat 26 </a:t>
            </a:r>
            <a:r>
              <a:rPr lang="nl-NL" sz="900" err="1">
                <a:solidFill>
                  <a:srgbClr val="FFFFFF"/>
                </a:solidFill>
                <a:latin typeface="Calibri"/>
                <a:cs typeface="Calibri"/>
              </a:rPr>
              <a:t>Rue</a:t>
            </a:r>
            <a:r>
              <a:rPr lang="nl-NL" sz="900">
                <a:solidFill>
                  <a:srgbClr val="FFFFFF"/>
                </a:solidFill>
                <a:latin typeface="Calibri"/>
                <a:cs typeface="Calibri"/>
              </a:rPr>
              <a:t> </a:t>
            </a:r>
            <a:r>
              <a:rPr lang="nl-NL" sz="900" err="1">
                <a:solidFill>
                  <a:srgbClr val="FFFFFF"/>
                </a:solidFill>
                <a:latin typeface="Calibri"/>
                <a:cs typeface="Calibri"/>
              </a:rPr>
              <a:t>d’Edimbourg</a:t>
            </a:r>
            <a:r>
              <a:rPr lang="nl-NL" sz="900">
                <a:solidFill>
                  <a:srgbClr val="FFFFFF"/>
                </a:solidFill>
                <a:latin typeface="Calibri"/>
                <a:cs typeface="Calibri"/>
              </a:rPr>
              <a:t>  </a:t>
            </a:r>
            <a:r>
              <a:rPr lang="nl-NL" sz="900" b="1">
                <a:solidFill>
                  <a:srgbClr val="FFFFFF"/>
                </a:solidFill>
                <a:latin typeface="Calibri"/>
                <a:cs typeface="Calibri"/>
              </a:rPr>
              <a:t> I  </a:t>
            </a:r>
            <a:r>
              <a:rPr lang="nl-NL" sz="900">
                <a:solidFill>
                  <a:srgbClr val="FFFFFF"/>
                </a:solidFill>
                <a:latin typeface="Calibri"/>
                <a:cs typeface="Calibri"/>
              </a:rPr>
              <a:t>Brussel 1050 Bruxelles </a:t>
            </a:r>
            <a:r>
              <a:rPr lang="nl-NL" sz="900" b="1">
                <a:solidFill>
                  <a:srgbClr val="FFFFFF"/>
                </a:solidFill>
                <a:latin typeface="Calibri"/>
                <a:cs typeface="Calibri"/>
              </a:rPr>
              <a:t> I  </a:t>
            </a:r>
            <a:r>
              <a:rPr lang="nl-NL" sz="900">
                <a:solidFill>
                  <a:srgbClr val="FFFFFF"/>
                </a:solidFill>
                <a:latin typeface="Calibri"/>
                <a:cs typeface="Calibri"/>
              </a:rPr>
              <a:t>T +32 (0)2 893 08 08 </a:t>
            </a:r>
            <a:r>
              <a:rPr lang="nl-NL" sz="900" b="1">
                <a:solidFill>
                  <a:srgbClr val="FFFFFF"/>
                </a:solidFill>
                <a:latin typeface="Calibri"/>
                <a:cs typeface="Calibri"/>
              </a:rPr>
              <a:t> I  </a:t>
            </a:r>
            <a:r>
              <a:rPr lang="nl-NL" sz="900" err="1">
                <a:solidFill>
                  <a:srgbClr val="FFFFFF"/>
                </a:solidFill>
                <a:latin typeface="Calibri"/>
                <a:cs typeface="Calibri"/>
              </a:rPr>
              <a:t>www.goodplanet.be</a:t>
            </a:r>
            <a:endParaRPr lang="fr-BE" sz="900">
              <a:solidFill>
                <a:srgbClr val="FFFFFF"/>
              </a:solidFill>
              <a:latin typeface="Calibri"/>
              <a:cs typeface="Calibri"/>
            </a:endParaRPr>
          </a:p>
        </p:txBody>
      </p:sp>
      <p:pic>
        <p:nvPicPr>
          <p:cNvPr id="6" name="Image 5"/>
          <p:cNvPicPr>
            <a:picLocks noChangeAspect="1"/>
          </p:cNvPicPr>
          <p:nvPr/>
        </p:nvPicPr>
        <p:blipFill>
          <a:blip r:embed="rId2"/>
          <a:stretch>
            <a:fillRect/>
          </a:stretch>
        </p:blipFill>
        <p:spPr>
          <a:xfrm>
            <a:off x="7942962" y="5624944"/>
            <a:ext cx="1008297" cy="1037953"/>
          </a:xfrm>
          <a:prstGeom prst="rect">
            <a:avLst/>
          </a:prstGeom>
        </p:spPr>
      </p:pic>
      <p:cxnSp>
        <p:nvCxnSpPr>
          <p:cNvPr id="8" name="Connecteur droit 7"/>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kstvak 9"/>
          <p:cNvSpPr txBox="1"/>
          <p:nvPr/>
        </p:nvSpPr>
        <p:spPr>
          <a:xfrm>
            <a:off x="706582" y="1704109"/>
            <a:ext cx="7762954" cy="1200329"/>
          </a:xfrm>
          <a:prstGeom prst="rect">
            <a:avLst/>
          </a:prstGeom>
          <a:noFill/>
        </p:spPr>
        <p:txBody>
          <a:bodyPr wrap="square" rtlCol="0">
            <a:spAutoFit/>
          </a:bodyPr>
          <a:lstStyle/>
          <a:p>
            <a:r>
              <a:rPr lang="nl-BE" sz="7200">
                <a:solidFill>
                  <a:schemeClr val="bg1"/>
                </a:solidFill>
              </a:rPr>
              <a:t>1. Vragenronde</a:t>
            </a:r>
          </a:p>
        </p:txBody>
      </p:sp>
    </p:spTree>
    <p:extLst>
      <p:ext uri="{BB962C8B-B14F-4D97-AF65-F5344CB8AC3E}">
        <p14:creationId xmlns:p14="http://schemas.microsoft.com/office/powerpoint/2010/main" val="113509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Wat is de belangrijkste grondstof voor het maken van papier in Europa? </a:t>
            </a:r>
            <a:endParaRPr lang="nl-BE" sz="1800">
              <a:solidFill>
                <a:srgbClr val="473F30"/>
              </a:solidFill>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23129"/>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Glas</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142114"/>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Hout</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57136"/>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Oud papier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57136"/>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Water</a:t>
            </a:r>
          </a:p>
        </p:txBody>
      </p:sp>
      <p:sp>
        <p:nvSpPr>
          <p:cNvPr id="12" name="Rectangle 8">
            <a:extLst>
              <a:ext uri="{FF2B5EF4-FFF2-40B4-BE49-F238E27FC236}">
                <a16:creationId xmlns:a16="http://schemas.microsoft.com/office/drawing/2014/main" id="{5C8DDA9D-4909-43E5-98A6-022C60C1ED95}"/>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7201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1</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Wat is de belangrijkste grondstof voor het maken van papier in Europa? </a:t>
            </a:r>
            <a:endParaRPr lang="nl-BE" sz="1800">
              <a:solidFill>
                <a:srgbClr val="473F30"/>
              </a:solidFill>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Glas</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endParaRPr lang="nl-BE" sz="160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Water</a:t>
            </a:r>
          </a:p>
        </p:txBody>
      </p:sp>
      <p:sp>
        <p:nvSpPr>
          <p:cNvPr id="12" name="Rectangle 8">
            <a:extLst>
              <a:ext uri="{FF2B5EF4-FFF2-40B4-BE49-F238E27FC236}">
                <a16:creationId xmlns:a16="http://schemas.microsoft.com/office/drawing/2014/main" id="{B1DAA6F4-8B70-4E8B-B806-8DDCD0281710}"/>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15186EE6-71F6-4B4F-B9EB-AE8DB76ACA7C}"/>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Oud papier</a:t>
            </a:r>
          </a:p>
        </p:txBody>
      </p:sp>
      <p:sp>
        <p:nvSpPr>
          <p:cNvPr id="14" name="Tekstvak 13">
            <a:extLst>
              <a:ext uri="{FF2B5EF4-FFF2-40B4-BE49-F238E27FC236}">
                <a16:creationId xmlns:a16="http://schemas.microsoft.com/office/drawing/2014/main" id="{8EC0376C-23F6-4245-BEA1-16DCEADCF580}"/>
              </a:ext>
            </a:extLst>
          </p:cNvPr>
          <p:cNvSpPr txBox="1"/>
          <p:nvPr/>
        </p:nvSpPr>
        <p:spPr>
          <a:xfrm>
            <a:off x="2192656" y="280118"/>
            <a:ext cx="2190750" cy="3279008"/>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Hout</a:t>
            </a:r>
          </a:p>
        </p:txBody>
      </p:sp>
      <p:pic>
        <p:nvPicPr>
          <p:cNvPr id="3" name="Afbeelding 2" descr="Afbeelding met menigte, sluiten&#10;&#10;Automatisch gegenereerde beschrijving">
            <a:extLst>
              <a:ext uri="{FF2B5EF4-FFF2-40B4-BE49-F238E27FC236}">
                <a16:creationId xmlns:a16="http://schemas.microsoft.com/office/drawing/2014/main" id="{FEC6E620-280C-4EFE-AF45-1ABEE134A929}"/>
              </a:ext>
            </a:extLst>
          </p:cNvPr>
          <p:cNvPicPr>
            <a:picLocks noChangeAspect="1"/>
          </p:cNvPicPr>
          <p:nvPr/>
        </p:nvPicPr>
        <p:blipFill>
          <a:blip r:embed="rId3"/>
          <a:stretch>
            <a:fillRect/>
          </a:stretch>
        </p:blipFill>
        <p:spPr>
          <a:xfrm>
            <a:off x="2190750" y="3564935"/>
            <a:ext cx="6951344" cy="4636292"/>
          </a:xfrm>
          <a:prstGeom prst="rect">
            <a:avLst/>
          </a:prstGeom>
        </p:spPr>
      </p:pic>
    </p:spTree>
    <p:extLst>
      <p:ext uri="{BB962C8B-B14F-4D97-AF65-F5344CB8AC3E}">
        <p14:creationId xmlns:p14="http://schemas.microsoft.com/office/powerpoint/2010/main" val="233537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2</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Hoeveel % van het papier en karton dat op de Europese markt gebracht werd, wordt ingezameld en gerecycleerd?</a:t>
            </a:r>
          </a:p>
          <a:p>
            <a:endParaRPr lang="nl-BE" sz="1800">
              <a:solidFill>
                <a:srgbClr val="473F30"/>
              </a:solidFill>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20%</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90%</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30990"/>
            <a:ext cx="2190750" cy="3327009"/>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72%</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7494"/>
            <a:ext cx="2190750" cy="332701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50%</a:t>
            </a:r>
          </a:p>
        </p:txBody>
      </p:sp>
      <p:sp>
        <p:nvSpPr>
          <p:cNvPr id="12" name="Rectangle 8">
            <a:extLst>
              <a:ext uri="{FF2B5EF4-FFF2-40B4-BE49-F238E27FC236}">
                <a16:creationId xmlns:a16="http://schemas.microsoft.com/office/drawing/2014/main" id="{557BFA3B-AA80-4309-8C3F-888FD09ECFF1}"/>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606404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2</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Hoeveel % van het papier en karton dat op de Europese markt gebracht werd, wordt ingezameld en gerecycleerd?</a:t>
            </a:r>
          </a:p>
        </p:txBody>
      </p:sp>
      <p:sp>
        <p:nvSpPr>
          <p:cNvPr id="5" name="Tekstvak 4">
            <a:extLst>
              <a:ext uri="{FF2B5EF4-FFF2-40B4-BE49-F238E27FC236}">
                <a16:creationId xmlns:a16="http://schemas.microsoft.com/office/drawing/2014/main" id="{E9A1B680-B867-44C4-BC61-FDB1C27CA6AB}"/>
              </a:ext>
            </a:extLst>
          </p:cNvPr>
          <p:cNvSpPr txBox="1"/>
          <p:nvPr/>
        </p:nvSpPr>
        <p:spPr>
          <a:xfrm>
            <a:off x="1906"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20%</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2656"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90%</a:t>
            </a:r>
          </a:p>
        </p:txBody>
      </p:sp>
      <p:sp>
        <p:nvSpPr>
          <p:cNvPr id="12" name="Rectangle 8">
            <a:extLst>
              <a:ext uri="{FF2B5EF4-FFF2-40B4-BE49-F238E27FC236}">
                <a16:creationId xmlns:a16="http://schemas.microsoft.com/office/drawing/2014/main" id="{EE35ABEA-0972-432A-968C-2AA80B7676CD}"/>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071027D9-BBDB-4E75-AEA3-0C825598DA5E}"/>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72%</a:t>
            </a:r>
          </a:p>
        </p:txBody>
      </p:sp>
      <p:sp>
        <p:nvSpPr>
          <p:cNvPr id="15" name="Tekstvak 14">
            <a:extLst>
              <a:ext uri="{FF2B5EF4-FFF2-40B4-BE49-F238E27FC236}">
                <a16:creationId xmlns:a16="http://schemas.microsoft.com/office/drawing/2014/main" id="{3CE58321-67D7-4355-8D67-62F826FEC7B4}"/>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50%</a:t>
            </a:r>
          </a:p>
        </p:txBody>
      </p:sp>
      <p:pic>
        <p:nvPicPr>
          <p:cNvPr id="3" name="Afbeelding 2" descr="Afbeelding met grond, buiten, geel&#10;&#10;Automatisch gegenereerde beschrijving">
            <a:extLst>
              <a:ext uri="{FF2B5EF4-FFF2-40B4-BE49-F238E27FC236}">
                <a16:creationId xmlns:a16="http://schemas.microsoft.com/office/drawing/2014/main" id="{A967A521-AA7B-401F-90E7-4A233A22BC2A}"/>
              </a:ext>
            </a:extLst>
          </p:cNvPr>
          <p:cNvPicPr>
            <a:picLocks noChangeAspect="1"/>
          </p:cNvPicPr>
          <p:nvPr/>
        </p:nvPicPr>
        <p:blipFill>
          <a:blip r:embed="rId3"/>
          <a:stretch>
            <a:fillRect/>
          </a:stretch>
        </p:blipFill>
        <p:spPr>
          <a:xfrm>
            <a:off x="3286125" y="3559126"/>
            <a:ext cx="4444427" cy="2964270"/>
          </a:xfrm>
          <a:prstGeom prst="rect">
            <a:avLst/>
          </a:prstGeom>
        </p:spPr>
      </p:pic>
    </p:spTree>
    <p:extLst>
      <p:ext uri="{BB962C8B-B14F-4D97-AF65-F5344CB8AC3E}">
        <p14:creationId xmlns:p14="http://schemas.microsoft.com/office/powerpoint/2010/main" val="41862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a:solidFill>
                  <a:srgbClr val="473F30"/>
                </a:solidFill>
                <a:latin typeface="+mn-lt"/>
              </a:rPr>
              <a:t>VRAAG 3</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nl-NL" sz="1800">
                <a:solidFill>
                  <a:srgbClr val="473F30"/>
                </a:solidFill>
              </a:rPr>
              <a:t>Hoe vaak kan papier gerecycleerd worden? </a:t>
            </a:r>
            <a:endParaRPr lang="nl-BE" sz="1800">
              <a:solidFill>
                <a:srgbClr val="473F30"/>
              </a:solidFill>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1600">
                <a:solidFill>
                  <a:schemeClr val="bg1"/>
                </a:solidFill>
              </a:rPr>
              <a:t>Slechts 1 keer</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1600">
                <a:solidFill>
                  <a:schemeClr val="bg1"/>
                </a:solidFill>
              </a:rPr>
              <a:t>Tussen de 3 en 7 keer</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1600">
                <a:solidFill>
                  <a:schemeClr val="bg1"/>
                </a:solidFill>
              </a:rPr>
              <a:t>Meer dan 7 keer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1600">
                <a:solidFill>
                  <a:schemeClr val="bg1"/>
                </a:solidFill>
              </a:rPr>
              <a:t>Oneindig veel</a:t>
            </a:r>
          </a:p>
        </p:txBody>
      </p:sp>
      <p:sp>
        <p:nvSpPr>
          <p:cNvPr id="12" name="Rectangle 8">
            <a:extLst>
              <a:ext uri="{FF2B5EF4-FFF2-40B4-BE49-F238E27FC236}">
                <a16:creationId xmlns:a16="http://schemas.microsoft.com/office/drawing/2014/main" id="{FD59B8AE-81EC-4345-9238-40C64E84AB70}"/>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188621235"/>
      </p:ext>
    </p:extLst>
  </p:cSld>
  <p:clrMapOvr>
    <a:masterClrMapping/>
  </p:clrMapOvr>
</p:sld>
</file>

<file path=ppt/theme/theme1.xml><?xml version="1.0" encoding="utf-8"?>
<a:theme xmlns:a="http://schemas.openxmlformats.org/drawingml/2006/main" name="PPT sjabloon oktober 20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sjabloon_20151008  -  Alleen-lezen" id="{ECA2932B-01E6-46E4-8A5F-0F630BC1B676}" vid="{2326EEE1-F928-4729-92B4-0CE820C1103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72D766C5ABE24DAA1D8CDF1BA59D40" ma:contentTypeVersion="" ma:contentTypeDescription="Create a new document." ma:contentTypeScope="" ma:versionID="7d7be6fe4f2494774b76a5f58b69dc66">
  <xsd:schema xmlns:xsd="http://www.w3.org/2001/XMLSchema" xmlns:xs="http://www.w3.org/2001/XMLSchema" xmlns:p="http://schemas.microsoft.com/office/2006/metadata/properties" xmlns:ns2="18635d2d-a6f3-4fc6-a57a-cef950ecb4b7" targetNamespace="http://schemas.microsoft.com/office/2006/metadata/properties" ma:root="true" ma:fieldsID="33a4a7abc57d3029c620e6248d44d492" ns2:_="">
    <xsd:import namespace="18635d2d-a6f3-4fc6-a57a-cef950ecb4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35d2d-a6f3-4fc6-a57a-cef950ecb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217803-97BE-4086-A6DB-C6B6C04B49B9}">
  <ds:schemaRefs>
    <ds:schemaRef ds:uri="http://schemas.microsoft.com/sharepoint/v3/contenttype/forms"/>
  </ds:schemaRefs>
</ds:datastoreItem>
</file>

<file path=customXml/itemProps2.xml><?xml version="1.0" encoding="utf-8"?>
<ds:datastoreItem xmlns:ds="http://schemas.openxmlformats.org/officeDocument/2006/customXml" ds:itemID="{F97380BF-7E54-41C5-B934-E7F0E7799A2F}">
  <ds:schemaRefs>
    <ds:schemaRef ds:uri="18635d2d-a6f3-4fc6-a57a-cef950ecb4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FAC940-1C23-4691-9C64-23BCE62ED9AF}">
  <ds:schemaRefs>
    <ds:schemaRef ds:uri="18635d2d-a6f3-4fc6-a57a-cef950ecb4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Quiz-time met antwoorden</Template>
  <TotalTime>17</TotalTime>
  <Words>2312</Words>
  <Application>Microsoft Office PowerPoint</Application>
  <PresentationFormat>Diavoorstelling (4:3)</PresentationFormat>
  <Paragraphs>424</Paragraphs>
  <Slides>37</Slides>
  <Notes>30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37</vt:i4>
      </vt:variant>
    </vt:vector>
  </HeadingPairs>
  <TitlesOfParts>
    <vt:vector size="43" baseType="lpstr">
      <vt:lpstr>Arial</vt:lpstr>
      <vt:lpstr>Calibri</vt:lpstr>
      <vt:lpstr>Lato-Bold</vt:lpstr>
      <vt:lpstr>Lato-Italic</vt:lpstr>
      <vt:lpstr>Lato-Regular</vt:lpstr>
      <vt:lpstr>PPT sjabloon oktober 2015</vt:lpstr>
      <vt:lpstr>PowerPoint-presentatie</vt:lpstr>
      <vt:lpstr>PowerPoint-presentatie</vt:lpstr>
      <vt:lpstr>PowerPoint-presentatie</vt:lpstr>
      <vt:lpstr>PowerPoint-presentatie</vt:lpstr>
      <vt:lpstr>VRAAG 1</vt:lpstr>
      <vt:lpstr>VRAAG 1</vt:lpstr>
      <vt:lpstr>VRAAG 2</vt:lpstr>
      <vt:lpstr>VRAAG 2</vt:lpstr>
      <vt:lpstr>VRAAG 3</vt:lpstr>
      <vt:lpstr>VRAAG 3</vt:lpstr>
      <vt:lpstr>VRAAG 4</vt:lpstr>
      <vt:lpstr>VRAAG 4</vt:lpstr>
      <vt:lpstr>VRAAG 5</vt:lpstr>
      <vt:lpstr>VRAAG 5</vt:lpstr>
      <vt:lpstr>VRAAG 6</vt:lpstr>
      <vt:lpstr>VRAAG 6</vt:lpstr>
      <vt:lpstr>VRAAG 7</vt:lpstr>
      <vt:lpstr>VRAAG 7</vt:lpstr>
      <vt:lpstr>VRAAG 8</vt:lpstr>
      <vt:lpstr>VRAAG 8</vt:lpstr>
      <vt:lpstr>VRAAG 9</vt:lpstr>
      <vt:lpstr>VRAAG 9</vt:lpstr>
      <vt:lpstr>VRAAG 10</vt:lpstr>
      <vt:lpstr>VRAAG 10</vt:lpstr>
      <vt:lpstr>VRAAG 11</vt:lpstr>
      <vt:lpstr>VRAAG 11</vt:lpstr>
      <vt:lpstr>VRAAG 12</vt:lpstr>
      <vt:lpstr>VRAAG 12</vt:lpstr>
      <vt:lpstr>VRAAG 13</vt:lpstr>
      <vt:lpstr>VRAAG 13</vt:lpstr>
      <vt:lpstr>VRAAG 14</vt:lpstr>
      <vt:lpstr>VRAAG 14</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Anske Allewaert | GoodPlanet Belgium</dc:creator>
  <cp:lastModifiedBy>Kelly De Leuze | GoodPlanet Belgium</cp:lastModifiedBy>
  <cp:revision>2</cp:revision>
  <dcterms:created xsi:type="dcterms:W3CDTF">2021-11-10T08:38:25Z</dcterms:created>
  <dcterms:modified xsi:type="dcterms:W3CDTF">2022-01-25T10:24:38Z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0x0101005F72D766C5ABE24DAA1D8CDF1BA59D40</vt:lpwstr>
  </property>
</Properties>
</file>